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498" r:id="rId3"/>
    <p:sldId id="499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58" r:id="rId16"/>
    <p:sldId id="545" r:id="rId17"/>
    <p:sldId id="563" r:id="rId18"/>
    <p:sldId id="513" r:id="rId19"/>
    <p:sldId id="546" r:id="rId20"/>
    <p:sldId id="536" r:id="rId21"/>
    <p:sldId id="515" r:id="rId22"/>
    <p:sldId id="569" r:id="rId23"/>
    <p:sldId id="544" r:id="rId24"/>
    <p:sldId id="517" r:id="rId25"/>
    <p:sldId id="537" r:id="rId26"/>
    <p:sldId id="519" r:id="rId27"/>
    <p:sldId id="556" r:id="rId28"/>
    <p:sldId id="547" r:id="rId29"/>
    <p:sldId id="521" r:id="rId30"/>
    <p:sldId id="522" r:id="rId31"/>
    <p:sldId id="538" r:id="rId32"/>
    <p:sldId id="565" r:id="rId33"/>
    <p:sldId id="570" r:id="rId34"/>
    <p:sldId id="549" r:id="rId35"/>
    <p:sldId id="566" r:id="rId36"/>
    <p:sldId id="552" r:id="rId37"/>
    <p:sldId id="553" r:id="rId38"/>
    <p:sldId id="561" r:id="rId39"/>
    <p:sldId id="572" r:id="rId40"/>
    <p:sldId id="539" r:id="rId41"/>
    <p:sldId id="567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D5EDFF"/>
    <a:srgbClr val="0192FF"/>
    <a:srgbClr val="9BD4FF"/>
    <a:srgbClr val="F9CDA9"/>
    <a:srgbClr val="F4A261"/>
    <a:srgbClr val="E89247"/>
    <a:srgbClr val="A0B67D"/>
    <a:srgbClr val="E63946"/>
    <a:srgbClr val="B2B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368" autoAdjust="0"/>
  </p:normalViewPr>
  <p:slideViewPr>
    <p:cSldViewPr snapToGrid="0">
      <p:cViewPr varScale="1">
        <p:scale>
          <a:sx n="104" d="100"/>
          <a:sy n="104" d="100"/>
        </p:scale>
        <p:origin x="1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Seuillage adaptatif </a:t>
          </a:r>
          <a:r>
            <a:rPr lang="fr-FR" b="0" noProof="0" dirty="0"/>
            <a:t>pour la détection robuste de la présence – absence des points</a:t>
          </a:r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en-US" noProof="0" dirty="0"/>
            <a:t>Mire declinable à </a:t>
          </a:r>
          <a:r>
            <a:rPr lang="en-US" noProof="0" dirty="0" err="1"/>
            <a:t>plusieurs</a:t>
          </a:r>
          <a:r>
            <a:rPr lang="en-US" noProof="0" dirty="0"/>
            <a:t> </a:t>
          </a:r>
          <a:r>
            <a:rPr lang="en-US" noProof="0" dirty="0" err="1"/>
            <a:t>échelles</a:t>
          </a:r>
          <a:endParaRPr lang="fr-FR" noProof="0" dirty="0"/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6D802942-305D-4A63-A70B-A83959973CD7}" type="presOf" srcId="{E417D7A4-89E9-4D9A-98CE-08D85FFC1BE3}" destId="{CF73BB5E-78AE-4573-B7E4-11199CC06C3E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DABD07CE-009A-4A62-B2F7-6170D36D4CCD}" type="presOf" srcId="{9F920D50-8CB0-4C7F-8E82-44AADD56C961}" destId="{37B9EEB8-5CA9-4F09-A8BA-C19DD077E1FF}" srcOrd="1" destOrd="0" presId="urn:microsoft.com/office/officeart/2005/8/layout/process2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254B1EAE-A077-4BDE-A19F-30F1F3B67682}" type="presOf" srcId="{9F920D50-8CB0-4C7F-8E82-44AADD56C961}" destId="{9528AB06-6577-474C-AF5B-C9F1F676A943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C5CB553F-51EB-4563-9470-C4E789EE9CDD}" type="presParOf" srcId="{86F44951-697F-4B4C-9B44-62307895CC49}" destId="{D316C892-EA44-405E-8E9B-45B807E4DE36}" srcOrd="2" destOrd="0" presId="urn:microsoft.com/office/officeart/2005/8/layout/process2"/>
    <dgm:cxn modelId="{55D79B3E-3614-4341-9BB3-A9BE3737E69A}" type="presParOf" srcId="{86F44951-697F-4B4C-9B44-62307895CC49}" destId="{3BAC0934-7CC4-4884-A529-4F3D006F7E3F}" srcOrd="3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7133E93E-BB3B-4D34-B728-E62316C3C439}" type="presParOf" srcId="{86F44951-697F-4B4C-9B44-62307895CC49}" destId="{CF73BB5E-78AE-4573-B7E4-11199CC06C3E}" srcOrd="4" destOrd="0" presId="urn:microsoft.com/office/officeart/2005/8/layout/process2"/>
    <dgm:cxn modelId="{98337220-8D9D-492B-9E07-F354937EB66A}" type="presParOf" srcId="{86F44951-697F-4B4C-9B44-62307895CC49}" destId="{9528AB06-6577-474C-AF5B-C9F1F676A943}" srcOrd="5" destOrd="0" presId="urn:microsoft.com/office/officeart/2005/8/layout/process2"/>
    <dgm:cxn modelId="{57A68C25-8A25-4C19-9CD0-2AF795BE7650}" type="presParOf" srcId="{9528AB06-6577-474C-AF5B-C9F1F676A943}" destId="{37B9EEB8-5CA9-4F09-A8BA-C19DD077E1FF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Seuillage adaptatif </a:t>
          </a:r>
          <a:r>
            <a:rPr lang="fr-FR" sz="1800" b="0" kern="1200" noProof="0" dirty="0"/>
            <a:t>pour la détection robuste de la présence – absence des points</a:t>
          </a:r>
        </a:p>
      </dsp:txBody>
      <dsp:txXfrm>
        <a:off x="9255643" y="1537005"/>
        <a:ext cx="1546994" cy="190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7711" y="1590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Mesurer la justesse d’un robot à articulations souples</a:t>
          </a:r>
        </a:p>
      </dsp:txBody>
      <dsp:txXfrm>
        <a:off x="925044" y="18923"/>
        <a:ext cx="2304477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7711" y="889258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7 lieux de mesure, plusieurs échelles</a:t>
          </a:r>
        </a:p>
      </dsp:txBody>
      <dsp:txXfrm>
        <a:off x="925044" y="906591"/>
        <a:ext cx="2304477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7711" y="1776926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Mesure de pose multi-DDL de la plateforme centrale</a:t>
          </a:r>
        </a:p>
      </dsp:txBody>
      <dsp:txXfrm>
        <a:off x="925044" y="1794259"/>
        <a:ext cx="2304477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7711" y="2664594"/>
          <a:ext cx="2339143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noProof="0" dirty="0"/>
            <a:t>Résolution en translation de 8.2 nm</a:t>
          </a:r>
          <a:br>
            <a:rPr lang="fr-FR" sz="1200" kern="1200" noProof="0" dirty="0"/>
          </a:br>
          <a:r>
            <a:rPr lang="fr-FR" sz="1200" kern="1200" noProof="0" dirty="0"/>
            <a:t>en rotation de 2.6 </a:t>
          </a:r>
          <a:r>
            <a:rPr lang="fr-FR" sz="1200" kern="1200" noProof="0" dirty="0" err="1"/>
            <a:t>μrad</a:t>
          </a:r>
          <a:r>
            <a:rPr lang="fr-FR" sz="1200" kern="1200" noProof="0" dirty="0"/>
            <a:t>.</a:t>
          </a:r>
        </a:p>
      </dsp:txBody>
      <dsp:txXfrm>
        <a:off x="925044" y="2681927"/>
        <a:ext cx="2304477" cy="557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2308" y="1590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justesse d’un robot à articulations souples</a:t>
          </a:r>
        </a:p>
      </dsp:txBody>
      <dsp:txXfrm>
        <a:off x="919641" y="18923"/>
        <a:ext cx="2315284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2308" y="889258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Mesurer la position directement sur la plateforme centrale</a:t>
          </a:r>
        </a:p>
      </dsp:txBody>
      <dsp:txXfrm>
        <a:off x="919641" y="906591"/>
        <a:ext cx="2315284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CF73BB5E-78AE-4573-B7E4-11199CC06C3E}">
      <dsp:nvSpPr>
        <dsp:cNvPr id="0" name=""/>
        <dsp:cNvSpPr/>
      </dsp:nvSpPr>
      <dsp:spPr>
        <a:xfrm>
          <a:off x="902308" y="1776926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/>
            <a:t>Mire declinable à </a:t>
          </a:r>
          <a:r>
            <a:rPr lang="en-US" sz="1300" kern="1200" noProof="0" dirty="0" err="1"/>
            <a:t>plusieurs</a:t>
          </a:r>
          <a:r>
            <a:rPr lang="en-US" sz="1300" kern="1200" noProof="0" dirty="0"/>
            <a:t> </a:t>
          </a:r>
          <a:r>
            <a:rPr lang="en-US" sz="1300" kern="1200" noProof="0" dirty="0" err="1"/>
            <a:t>échelles</a:t>
          </a:r>
          <a:endParaRPr lang="fr-FR" sz="1300" kern="1200" noProof="0" dirty="0"/>
        </a:p>
      </dsp:txBody>
      <dsp:txXfrm>
        <a:off x="919641" y="1794259"/>
        <a:ext cx="2315284" cy="557112"/>
      </dsp:txXfrm>
    </dsp:sp>
    <dsp:sp modelId="{9528AB06-6577-474C-AF5B-C9F1F676A943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2308" y="2664594"/>
          <a:ext cx="2349950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Résolution en translation de 3.41 </a:t>
          </a:r>
          <a:r>
            <a:rPr lang="el-GR" sz="1300" kern="1200" noProof="0" dirty="0"/>
            <a:t>μ</a:t>
          </a:r>
          <a:r>
            <a:rPr lang="en-US" sz="1300" kern="1200" noProof="0" dirty="0"/>
            <a:t>m et </a:t>
          </a:r>
          <a:r>
            <a:rPr lang="fr-FR" sz="1300" kern="1200" noProof="0" dirty="0"/>
            <a:t>en rotation de 14.3 </a:t>
          </a:r>
          <a:r>
            <a:rPr lang="fr-FR" sz="1300" kern="1200" noProof="0" dirty="0" err="1"/>
            <a:t>μrad</a:t>
          </a:r>
          <a:r>
            <a:rPr lang="fr-FR" sz="1300" kern="1200" noProof="0" dirty="0"/>
            <a:t>.</a:t>
          </a:r>
        </a:p>
      </dsp:txBody>
      <dsp:txXfrm>
        <a:off x="919641" y="2681927"/>
        <a:ext cx="2315284" cy="557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650412" y="0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Caractériser des fibres naturelles en compression</a:t>
          </a:r>
        </a:p>
      </dsp:txBody>
      <dsp:txXfrm>
        <a:off x="674268" y="23856"/>
        <a:ext cx="2806029" cy="766778"/>
      </dsp:txXfrm>
    </dsp:sp>
    <dsp:sp modelId="{DCCF6E2D-8275-47B9-AFEF-6E77D1BE3957}">
      <dsp:nvSpPr>
        <dsp:cNvPr id="0" name=""/>
        <dsp:cNvSpPr/>
      </dsp:nvSpPr>
      <dsp:spPr>
        <a:xfrm rot="5400000">
          <a:off x="1924566" y="834853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865396"/>
        <a:ext cx="219912" cy="213804"/>
      </dsp:txXfrm>
    </dsp:sp>
    <dsp:sp modelId="{D7009C20-514D-4AA2-84F3-42F01AA6719F}">
      <dsp:nvSpPr>
        <dsp:cNvPr id="0" name=""/>
        <dsp:cNvSpPr/>
      </dsp:nvSpPr>
      <dsp:spPr>
        <a:xfrm>
          <a:off x="650412" y="1221736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Pas de capteur assez précis existants</a:t>
          </a:r>
        </a:p>
      </dsp:txBody>
      <dsp:txXfrm>
        <a:off x="674268" y="1245592"/>
        <a:ext cx="2806029" cy="766778"/>
      </dsp:txXfrm>
    </dsp:sp>
    <dsp:sp modelId="{97347656-1E55-461F-964E-5895C2BF8746}">
      <dsp:nvSpPr>
        <dsp:cNvPr id="0" name=""/>
        <dsp:cNvSpPr/>
      </dsp:nvSpPr>
      <dsp:spPr>
        <a:xfrm rot="5400000">
          <a:off x="1924566" y="2056589"/>
          <a:ext cx="305434" cy="3665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967327" y="2087132"/>
        <a:ext cx="219912" cy="213804"/>
      </dsp:txXfrm>
    </dsp:sp>
    <dsp:sp modelId="{D316C892-EA44-405E-8E9B-45B807E4DE36}">
      <dsp:nvSpPr>
        <dsp:cNvPr id="0" name=""/>
        <dsp:cNvSpPr/>
      </dsp:nvSpPr>
      <dsp:spPr>
        <a:xfrm>
          <a:off x="650412" y="2443472"/>
          <a:ext cx="2853741" cy="814490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Mesure force – déplacement à l’aide de mires QR Codes</a:t>
          </a:r>
        </a:p>
      </dsp:txBody>
      <dsp:txXfrm>
        <a:off x="674268" y="2467328"/>
        <a:ext cx="2806029" cy="766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C3033-D03E-4B66-BAC7-49B601D1D15C}">
      <dsp:nvSpPr>
        <dsp:cNvPr id="0" name=""/>
        <dsp:cNvSpPr/>
      </dsp:nvSpPr>
      <dsp:spPr>
        <a:xfrm>
          <a:off x="905804" y="1590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de micro puces fluidiques</a:t>
          </a:r>
        </a:p>
      </dsp:txBody>
      <dsp:txXfrm>
        <a:off x="923137" y="18923"/>
        <a:ext cx="2308291" cy="557112"/>
      </dsp:txXfrm>
    </dsp:sp>
    <dsp:sp modelId="{DCCF6E2D-8275-47B9-AFEF-6E77D1BE3957}">
      <dsp:nvSpPr>
        <dsp:cNvPr id="0" name=""/>
        <dsp:cNvSpPr/>
      </dsp:nvSpPr>
      <dsp:spPr>
        <a:xfrm rot="5400000">
          <a:off x="1966325" y="608163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630355"/>
        <a:ext cx="159780" cy="155341"/>
      </dsp:txXfrm>
    </dsp:sp>
    <dsp:sp modelId="{D7009C20-514D-4AA2-84F3-42F01AA6719F}">
      <dsp:nvSpPr>
        <dsp:cNvPr id="0" name=""/>
        <dsp:cNvSpPr/>
      </dsp:nvSpPr>
      <dsp:spPr>
        <a:xfrm>
          <a:off x="905804" y="889258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Impossibilité de mettre des capteurs sur les plaques en verre</a:t>
          </a:r>
        </a:p>
      </dsp:txBody>
      <dsp:txXfrm>
        <a:off x="923137" y="906591"/>
        <a:ext cx="2308291" cy="557112"/>
      </dsp:txXfrm>
    </dsp:sp>
    <dsp:sp modelId="{97347656-1E55-461F-964E-5895C2BF8746}">
      <dsp:nvSpPr>
        <dsp:cNvPr id="0" name=""/>
        <dsp:cNvSpPr/>
      </dsp:nvSpPr>
      <dsp:spPr>
        <a:xfrm rot="5400000">
          <a:off x="1966325" y="1495831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1518023"/>
        <a:ext cx="159780" cy="155341"/>
      </dsp:txXfrm>
    </dsp:sp>
    <dsp:sp modelId="{D316C892-EA44-405E-8E9B-45B807E4DE36}">
      <dsp:nvSpPr>
        <dsp:cNvPr id="0" name=""/>
        <dsp:cNvSpPr/>
      </dsp:nvSpPr>
      <dsp:spPr>
        <a:xfrm>
          <a:off x="905804" y="1776926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Asservissement visuel à grande résolution</a:t>
          </a:r>
        </a:p>
      </dsp:txBody>
      <dsp:txXfrm>
        <a:off x="923137" y="1794259"/>
        <a:ext cx="2308291" cy="557112"/>
      </dsp:txXfrm>
    </dsp:sp>
    <dsp:sp modelId="{3BAC0934-7CC4-4884-A529-4F3D006F7E3F}">
      <dsp:nvSpPr>
        <dsp:cNvPr id="0" name=""/>
        <dsp:cNvSpPr/>
      </dsp:nvSpPr>
      <dsp:spPr>
        <a:xfrm rot="5400000">
          <a:off x="1966325" y="2383499"/>
          <a:ext cx="221916" cy="2663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noProof="0" dirty="0"/>
        </a:p>
      </dsp:txBody>
      <dsp:txXfrm rot="-5400000">
        <a:off x="1997394" y="2405691"/>
        <a:ext cx="159780" cy="155341"/>
      </dsp:txXfrm>
    </dsp:sp>
    <dsp:sp modelId="{728F3B20-2CEC-4AFE-8F68-FAB2DD882B81}">
      <dsp:nvSpPr>
        <dsp:cNvPr id="0" name=""/>
        <dsp:cNvSpPr/>
      </dsp:nvSpPr>
      <dsp:spPr>
        <a:xfrm>
          <a:off x="905804" y="2664594"/>
          <a:ext cx="2342957" cy="591778"/>
        </a:xfrm>
        <a:prstGeom prst="roundRect">
          <a:avLst>
            <a:gd name="adj" fmla="val 10000"/>
          </a:avLst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/>
            <a:t>Assemblage résolu à 50 nm</a:t>
          </a:r>
        </a:p>
      </dsp:txBody>
      <dsp:txXfrm>
        <a:off x="923137" y="2681927"/>
        <a:ext cx="2308291" cy="55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07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84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29/09/2021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29/09/2021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29/09/2021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unwrapped_phase.mp4" TargetMode="External"/><Relationship Id="rId13" Type="http://schemas.openxmlformats.org/officeDocument/2006/relationships/image" Target="../media/image39.png"/><Relationship Id="rId3" Type="http://schemas.microsoft.com/office/2007/relationships/media" Target="file:///D:\webDev\PhD_defense\videos\part_2_methods\export_1D_phase_retrieving\signal_1D_sampled_FT.mp4" TargetMode="External"/><Relationship Id="rId7" Type="http://schemas.microsoft.com/office/2007/relationships/media" Target="file:///D:\webDev\PhD_defense\videos\part_2_methods\export_1D_phase_retrieving\sinewave_1D_unwrapped_phase.mp4" TargetMode="External"/><Relationship Id="rId12" Type="http://schemas.openxmlformats.org/officeDocument/2006/relationships/image" Target="../media/image38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variable_phi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variable_phi.mp4" TargetMode="External"/><Relationship Id="rId6" Type="http://schemas.openxmlformats.org/officeDocument/2006/relationships/video" Target="file:///D:\webDev\PhD_defense\videos\part_2_methods\export_1D_phase_retrieving\sinewave_1D_wrapped_phase.mp4" TargetMode="External"/><Relationship Id="rId11" Type="http://schemas.openxmlformats.org/officeDocument/2006/relationships/image" Target="../media/image37.png"/><Relationship Id="rId5" Type="http://schemas.microsoft.com/office/2007/relationships/media" Target="file:///D:\webDev\PhD_defense\videos\part_2_methods\export_1D_phase_retrieving\sinewave_1D_wrapped_phase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gnal_1D_sampled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video.mp4" TargetMode="External"/><Relationship Id="rId29" Type="http://schemas.openxmlformats.org/officeDocument/2006/relationships/image" Target="../media/image43.png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10.jpeg"/><Relationship Id="rId28" Type="http://schemas.openxmlformats.org/officeDocument/2006/relationships/image" Target="../media/image42.png"/><Relationship Id="rId4" Type="http://schemas.openxmlformats.org/officeDocument/2006/relationships/notesSlide" Target="../notesSlides/notesSlide13.xml"/><Relationship Id="rId27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-01.png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10.jpeg"/><Relationship Id="rId7" Type="http://schemas.openxmlformats.org/officeDocument/2006/relationships/image" Target="../media/image42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4.png"/><Relationship Id="rId5" Type="http://schemas.openxmlformats.org/officeDocument/2006/relationships/image" Target="../media/image400.png"/><Relationship Id="rId10" Type="http://schemas.openxmlformats.org/officeDocument/2006/relationships/image" Target="../media/image430.png"/><Relationship Id="rId4" Type="http://schemas.openxmlformats.org/officeDocument/2006/relationships/image" Target="../media/image390.png"/><Relationship Id="rId9" Type="http://schemas.openxmlformats.org/officeDocument/2006/relationships/image" Target="file:///D:\webDev\PhD_defense\figures\part_2_methods\(FIG2)pattern_referential_conventions_schema-01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53.png"/><Relationship Id="rId5" Type="http://schemas.openxmlformats.org/officeDocument/2006/relationships/image" Target="../media/image43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0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49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57.png"/><Relationship Id="rId11" Type="http://schemas.openxmlformats.org/officeDocument/2006/relationships/image" Target="../media/image69.png"/><Relationship Id="rId5" Type="http://schemas.openxmlformats.org/officeDocument/2006/relationships/image" Target="../media/image10.jpe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2.pn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0.png"/><Relationship Id="rId10" Type="http://schemas.microsoft.com/office/2007/relationships/diagramDrawing" Target="../diagrams/drawing1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resolutionBasseLumiere(FIG7)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file:///G:\Utilisateurs\antoine.andre\Documents\webDev\PhD_defense\figures\part_3_performances\setup_micro_pattern_lighting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7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file:///G:\Utilisateurs\antoine.andre\Documents\webDev\PhD_defense\figures\part_3_performances\resolutionBasseLumiere(FIG7)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0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7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(FIG13a)comparison_6Dof_translations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81.png"/><Relationship Id="rId11" Type="http://schemas.openxmlformats.org/officeDocument/2006/relationships/image" Target="../media/image800.png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0a)resolution_off_axis_microscope.png" TargetMode="External"/><Relationship Id="rId4" Type="http://schemas.openxmlformats.org/officeDocument/2006/relationships/notesSlide" Target="../notesSlides/notesSlide23.xml"/><Relationship Id="rId9" Type="http://schemas.openxmlformats.org/officeDocument/2006/relationships/image" Target="file:///G:\Utilisateurs\antoine.andre\Documents\webDev\PhD_defense\figures\part_3_performances\(FIG13b)comparison_6Dof_angles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4_applications\vernier_website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videos\part_4_applications\bitmappattern_0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qrcodepattern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figures\part_4_applications\vernier_doc.PNG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hyperlink" Target="https://projects.femto-st.fr/vernier/en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file:///D:\webDev\PhD_defense\figures\part_4_applications\triskele_bot_Benjami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Colors" Target="../diagrams/colors3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2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85.png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file:///D:\webDev\PhD_defense\figures\part_4_applications\fiber_carac_Jason_schema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5.xml"/><Relationship Id="rId11" Type="http://schemas.openxmlformats.org/officeDocument/2006/relationships/image" Target="../media/image10.jpeg"/><Relationship Id="rId5" Type="http://schemas.openxmlformats.org/officeDocument/2006/relationships/image" Target="../media/image86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1_intro\Image-fluidic-chip-being-assembled2.png" TargetMode="External"/><Relationship Id="rId3" Type="http://schemas.openxmlformats.org/officeDocument/2006/relationships/image" Target="../media/image16.png"/><Relationship Id="rId7" Type="http://schemas.openxmlformats.org/officeDocument/2006/relationships/image" Target="file:///G:\Utilisateurs\antoine.andre\Documents\webDev\PhD_defense\figures\part_1_intro\fibreJason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part_1_intro\6DOF_parallel_soft_robot.png" TargetMode="External"/><Relationship Id="rId11" Type="http://schemas.openxmlformats.org/officeDocument/2006/relationships/image" Target="file:///D:\webDev\PhD_defense\figures\part_1_intro\nanoscribe.jp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D:\webDev\PhD_defense\figures\part_1_intro\intro_slide_1_2.png" TargetMode="External"/><Relationship Id="rId4" Type="http://schemas.openxmlformats.org/officeDocument/2006/relationships/image" Target="file:///G:\Utilisateurs\antoine.andre\Documents\webDev\PhD_defense\figures\part_1_intro\IMG_6070.JPG" TargetMode="External"/><Relationship Id="rId9" Type="http://schemas.openxmlformats.org/officeDocument/2006/relationships/image" Target="file:///D:\webDev\PhD_defense\figures\part_1_intro\intro_slide_1_1.p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5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7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hexa_conclu_2.png" TargetMode="External"/><Relationship Id="rId5" Type="http://schemas.openxmlformats.org/officeDocument/2006/relationships/image" Target="file:///D:\webDev\PhD_defense\figures\megaremaTiltedConclu.png" TargetMode="External"/><Relationship Id="rId10" Type="http://schemas.openxmlformats.org/officeDocument/2006/relationships/image" Target="../media/image89.png"/><Relationship Id="rId4" Type="http://schemas.openxmlformats.org/officeDocument/2006/relationships/image" Target="file:///D:\webDev\PhD_defense\figures\hexa_conclu.png" TargetMode="External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file:///D:\webDev\PhD_defense\figures\megaremaTiltedConclu.png" TargetMode="External"/><Relationship Id="rId4" Type="http://schemas.openxmlformats.org/officeDocument/2006/relationships/image" Target="file:///D:\webDev\PhD_defense\figures\hexa_conclu.pn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file:///G:\Utilisateurs\antoine.andre\Documents\webDev\PhD_defense\figures\coleagues_pictures\benjamin.jpg" TargetMode="External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5_perspectives\phase_10x_img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5_perspectives\intensity_10x_img.png" TargetMode="External"/><Relationship Id="rId5" Type="http://schemas.openxmlformats.org/officeDocument/2006/relationships/image" Target="file:///D:\webDev\PhD_defense\figures\part_5_perspectives\hologram_10x.tif" TargetMode="External"/><Relationship Id="rId4" Type="http://schemas.openxmlformats.org/officeDocument/2006/relationships/image" Target="file:///D:\webDev\PhD_defense\figures\part_5_perspectives\IMG_8021.jpg" TargetMode="External"/><Relationship Id="rId9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10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icosphere_megarena_3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10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jpg"/><Relationship Id="rId18" Type="http://schemas.openxmlformats.org/officeDocument/2006/relationships/image" Target="../media/image117.png"/><Relationship Id="rId26" Type="http://schemas.openxmlformats.org/officeDocument/2006/relationships/image" Target="../media/image125.jpg"/><Relationship Id="rId39" Type="http://schemas.openxmlformats.org/officeDocument/2006/relationships/image" Target="../media/image138.jpg"/><Relationship Id="rId21" Type="http://schemas.openxmlformats.org/officeDocument/2006/relationships/image" Target="../media/image120.jpg"/><Relationship Id="rId34" Type="http://schemas.openxmlformats.org/officeDocument/2006/relationships/image" Target="../media/image133.jpg"/><Relationship Id="rId42" Type="http://schemas.openxmlformats.org/officeDocument/2006/relationships/image" Target="../media/image141.jpg"/><Relationship Id="rId47" Type="http://schemas.openxmlformats.org/officeDocument/2006/relationships/image" Target="../media/image146.jp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15.jpeg"/><Relationship Id="rId29" Type="http://schemas.openxmlformats.org/officeDocument/2006/relationships/image" Target="../media/image1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g"/><Relationship Id="rId11" Type="http://schemas.openxmlformats.org/officeDocument/2006/relationships/image" Target="../media/image110.jpg"/><Relationship Id="rId24" Type="http://schemas.openxmlformats.org/officeDocument/2006/relationships/image" Target="../media/image123.jpg"/><Relationship Id="rId32" Type="http://schemas.openxmlformats.org/officeDocument/2006/relationships/image" Target="../media/image131.jpg"/><Relationship Id="rId37" Type="http://schemas.openxmlformats.org/officeDocument/2006/relationships/image" Target="../media/image136.jpg"/><Relationship Id="rId40" Type="http://schemas.openxmlformats.org/officeDocument/2006/relationships/image" Target="../media/image139.jpg"/><Relationship Id="rId45" Type="http://schemas.openxmlformats.org/officeDocument/2006/relationships/image" Target="../media/image144.jpg"/><Relationship Id="rId5" Type="http://schemas.openxmlformats.org/officeDocument/2006/relationships/image" Target="../media/image13.jpeg"/><Relationship Id="rId15" Type="http://schemas.openxmlformats.org/officeDocument/2006/relationships/image" Target="../media/image114.jpg"/><Relationship Id="rId23" Type="http://schemas.openxmlformats.org/officeDocument/2006/relationships/image" Target="../media/image122.jpg"/><Relationship Id="rId28" Type="http://schemas.openxmlformats.org/officeDocument/2006/relationships/image" Target="../media/image127.png"/><Relationship Id="rId36" Type="http://schemas.openxmlformats.org/officeDocument/2006/relationships/image" Target="../media/image135.jpg"/><Relationship Id="rId10" Type="http://schemas.openxmlformats.org/officeDocument/2006/relationships/image" Target="../media/image109.jpg"/><Relationship Id="rId19" Type="http://schemas.openxmlformats.org/officeDocument/2006/relationships/image" Target="../media/image118.jpg"/><Relationship Id="rId31" Type="http://schemas.openxmlformats.org/officeDocument/2006/relationships/image" Target="../media/image130.jpg"/><Relationship Id="rId44" Type="http://schemas.openxmlformats.org/officeDocument/2006/relationships/image" Target="../media/image143.jpg"/><Relationship Id="rId4" Type="http://schemas.openxmlformats.org/officeDocument/2006/relationships/image" Target="../media/image11.png"/><Relationship Id="rId9" Type="http://schemas.openxmlformats.org/officeDocument/2006/relationships/image" Target="../media/image108.jpg"/><Relationship Id="rId14" Type="http://schemas.openxmlformats.org/officeDocument/2006/relationships/image" Target="../media/image113.jpg"/><Relationship Id="rId22" Type="http://schemas.openxmlformats.org/officeDocument/2006/relationships/image" Target="../media/image121.jpg"/><Relationship Id="rId27" Type="http://schemas.openxmlformats.org/officeDocument/2006/relationships/image" Target="../media/image126.jpg"/><Relationship Id="rId30" Type="http://schemas.openxmlformats.org/officeDocument/2006/relationships/image" Target="../media/image129.jpg"/><Relationship Id="rId35" Type="http://schemas.openxmlformats.org/officeDocument/2006/relationships/image" Target="../media/image134.jpg"/><Relationship Id="rId43" Type="http://schemas.openxmlformats.org/officeDocument/2006/relationships/image" Target="../media/image142.jpg"/><Relationship Id="rId8" Type="http://schemas.openxmlformats.org/officeDocument/2006/relationships/image" Target="../media/image107.jpg"/><Relationship Id="rId3" Type="http://schemas.openxmlformats.org/officeDocument/2006/relationships/image" Target="../media/image10.jpeg"/><Relationship Id="rId12" Type="http://schemas.openxmlformats.org/officeDocument/2006/relationships/image" Target="../media/image111.jpg"/><Relationship Id="rId17" Type="http://schemas.openxmlformats.org/officeDocument/2006/relationships/image" Target="../media/image116.jpg"/><Relationship Id="rId25" Type="http://schemas.openxmlformats.org/officeDocument/2006/relationships/image" Target="../media/image124.jpg"/><Relationship Id="rId33" Type="http://schemas.openxmlformats.org/officeDocument/2006/relationships/image" Target="../media/image132.jpg"/><Relationship Id="rId38" Type="http://schemas.openxmlformats.org/officeDocument/2006/relationships/image" Target="../media/image137.jpg"/><Relationship Id="rId46" Type="http://schemas.openxmlformats.org/officeDocument/2006/relationships/image" Target="../media/image145.jpg"/><Relationship Id="rId20" Type="http://schemas.openxmlformats.org/officeDocument/2006/relationships/image" Target="../media/image119.jpg"/><Relationship Id="rId41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webDev\PhD_defense\figures\part_1_intro\resolution_figure_state_of_art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G:\Utilisateurs\antoine.andre\Documents\webDev\PhD_defense\figures\part_1_intro\Station_Station_d_analyse_multimodale_des_ovocytes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4B4C5C78-8AB1-40E4-864A-1B3AA2FD22FA}"/>
              </a:ext>
            </a:extLst>
          </p:cNvPr>
          <p:cNvSpPr txBox="1"/>
          <p:nvPr/>
        </p:nvSpPr>
        <p:spPr>
          <a:xfrm>
            <a:off x="9803882" y="81940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Signal sinusoïdal 1D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3E05CB4-F21D-4EAE-92C9-896FE1D57E5D}"/>
              </a:ext>
            </a:extLst>
          </p:cNvPr>
          <p:cNvSpPr txBox="1"/>
          <p:nvPr/>
        </p:nvSpPr>
        <p:spPr>
          <a:xfrm>
            <a:off x="10033975" y="144000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 informations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291373-3A70-4242-9FBA-3C9421F09A16}"/>
              </a:ext>
            </a:extLst>
          </p:cNvPr>
          <p:cNvSpPr txBox="1"/>
          <p:nvPr/>
        </p:nvSpPr>
        <p:spPr>
          <a:xfrm>
            <a:off x="9640927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36E7BF4-99A9-43EB-A3E8-8BCB1D2E05AF}"/>
              </a:ext>
            </a:extLst>
          </p:cNvPr>
          <p:cNvSpPr txBox="1"/>
          <p:nvPr/>
        </p:nvSpPr>
        <p:spPr>
          <a:xfrm>
            <a:off x="9563530" y="2880000"/>
            <a:ext cx="25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seul outil pour les mesurer : </a:t>
            </a:r>
            <a:r>
              <a:rPr lang="fr-FR" u="sng" dirty="0"/>
              <a:t>la transformée de Fourier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FF293A0E-9C41-43DC-AD88-29A31CD280A0}"/>
              </a:ext>
            </a:extLst>
          </p:cNvPr>
          <p:cNvGrpSpPr/>
          <p:nvPr/>
        </p:nvGrpSpPr>
        <p:grpSpPr>
          <a:xfrm>
            <a:off x="8640000" y="3960000"/>
            <a:ext cx="3430723" cy="2169332"/>
            <a:chOff x="8640000" y="3960000"/>
            <a:chExt cx="3430723" cy="21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B0517377-6E4B-481C-9331-E5964B4E7E6A}"/>
                </a:ext>
              </a:extLst>
            </p:cNvPr>
            <p:cNvSpPr txBox="1"/>
            <p:nvPr/>
          </p:nvSpPr>
          <p:spPr>
            <a:xfrm>
              <a:off x="9000000" y="4320000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xmlns="" id="{A03703AF-1D83-445B-9462-1744C93AC7C8}"/>
                </a:ext>
              </a:extLst>
            </p:cNvPr>
            <p:cNvGrpSpPr/>
            <p:nvPr/>
          </p:nvGrpSpPr>
          <p:grpSpPr>
            <a:xfrm>
              <a:off x="9349566" y="4737919"/>
              <a:ext cx="2406878" cy="369332"/>
              <a:chOff x="8839582" y="4876524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582" y="4913199"/>
                    <a:ext cx="10415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6958" y="4913198"/>
                    <a:ext cx="98950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1" t="-2174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xmlns="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881149" y="4876524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9BCEFFFB-51DC-47AA-90BC-711BE5311143}"/>
                </a:ext>
              </a:extLst>
            </p:cNvPr>
            <p:cNvSpPr txBox="1"/>
            <p:nvPr/>
          </p:nvSpPr>
          <p:spPr>
            <a:xfrm>
              <a:off x="8640000" y="576000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653" y="5760000"/>
                  <a:ext cx="1566070" cy="312650"/>
                </a:xfrm>
                <a:prstGeom prst="rect">
                  <a:avLst/>
                </a:prstGeom>
                <a:blipFill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4B2F48DC-6536-4E9C-A1B0-FE2D11105FF0}"/>
                </a:ext>
              </a:extLst>
            </p:cNvPr>
            <p:cNvSpPr txBox="1"/>
            <p:nvPr/>
          </p:nvSpPr>
          <p:spPr>
            <a:xfrm>
              <a:off x="8640000" y="5400000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AFF3EF1-E55B-47FD-8FAA-191079B5170B}"/>
              </a:ext>
            </a:extLst>
          </p:cNvPr>
          <p:cNvSpPr txBox="1"/>
          <p:nvPr/>
        </p:nvSpPr>
        <p:spPr>
          <a:xfrm>
            <a:off x="11246460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92353B06-FFEF-4C72-86A9-98A2C608CEAE}"/>
              </a:ext>
            </a:extLst>
          </p:cNvPr>
          <p:cNvSpPr/>
          <p:nvPr/>
        </p:nvSpPr>
        <p:spPr>
          <a:xfrm>
            <a:off x="9789259" y="79659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xmlns="" id="{11922FE3-3E78-400D-AC4C-25D25204A532}"/>
              </a:ext>
            </a:extLst>
          </p:cNvPr>
          <p:cNvSpPr/>
          <p:nvPr/>
        </p:nvSpPr>
        <p:spPr>
          <a:xfrm>
            <a:off x="9803882" y="1419902"/>
            <a:ext cx="2094038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1071428" y="1608903"/>
            <a:ext cx="330570" cy="771624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xmlns="" id="{E1164AFD-EE2F-4B4F-84E8-3CBB4701B6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357548" y="1681270"/>
            <a:ext cx="350668" cy="606792"/>
          </a:xfrm>
          <a:prstGeom prst="bentConnector3">
            <a:avLst>
              <a:gd name="adj1" fmla="val 52634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pic>
        <p:nvPicPr>
          <p:cNvPr id="30" name="sinewave_1D_un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4" y="5044845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:a16="http://schemas.microsoft.com/office/drawing/2014/main" xmlns="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29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065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xmlns="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xmlns="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4065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xmlns="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65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xmlns="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:a16="http://schemas.microsoft.com/office/drawing/2014/main" xmlns="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xmlns="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-224491" y="979598"/>
            <a:ext cx="8277661" cy="465618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131901" y="3104490"/>
            <a:ext cx="258618" cy="302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  <p:bldLst>
      <p:bldP spid="16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xmlns="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00" y="720000"/>
                <a:ext cx="2212529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684CFC42-4ABB-4A63-8EE5-D97314A8F19E}"/>
              </a:ext>
            </a:extLst>
          </p:cNvPr>
          <p:cNvSpPr txBox="1"/>
          <p:nvPr/>
        </p:nvSpPr>
        <p:spPr>
          <a:xfrm>
            <a:off x="180000" y="900000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xmlns="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1980000"/>
                <a:ext cx="2038442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:a16="http://schemas.microsoft.com/office/drawing/2014/main" xmlns="" id="{37B20144-3872-4A77-B2C3-46F09C20BB15}"/>
              </a:ext>
            </a:extLst>
          </p:cNvPr>
          <p:cNvSpPr txBox="1"/>
          <p:nvPr/>
        </p:nvSpPr>
        <p:spPr>
          <a:xfrm>
            <a:off x="180000" y="2160000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rotx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0" y="2880000"/>
                <a:ext cx="5578065" cy="298672"/>
              </a:xfrm>
              <a:prstGeom prst="rect">
                <a:avLst/>
              </a:prstGeom>
              <a:blipFill rotWithShape="0">
                <a:blip r:embed="rId6"/>
                <a:stretch>
                  <a:fillRect l="-2514" t="-24490" r="-1967" b="-4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960000"/>
                <a:ext cx="2633092" cy="16676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6840000" y="0"/>
            <a:ext cx="5254779" cy="5254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" y="3420000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Mesure 3DDL directe avec la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les numéros de période</a:t>
                </a:r>
              </a:p>
              <a:p>
                <a:r>
                  <a:rPr lang="en-US" dirty="0"/>
                  <a:t>e</a:t>
                </a:r>
                <a:r>
                  <a:rPr lang="en-US" b="0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le numéro du quadrant angulaire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760000"/>
                <a:ext cx="3722686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1475" t="-5660" r="-98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145279" y="3452501"/>
            <a:ext cx="3884063" cy="2953830"/>
          </a:xfrm>
          <a:prstGeom prst="roundRect">
            <a:avLst>
              <a:gd name="adj" fmla="val 176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/>
          <p:cNvGrpSpPr/>
          <p:nvPr/>
        </p:nvGrpSpPr>
        <p:grpSpPr>
          <a:xfrm>
            <a:off x="5193010" y="4082375"/>
            <a:ext cx="3716278" cy="2320290"/>
            <a:chOff x="5193010" y="4082375"/>
            <a:chExt cx="3716278" cy="2320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400000" y="4500000"/>
                  <a:ext cx="2158796" cy="64633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3DDL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fr-FR" dirty="0"/>
                    <a:t> inconnus</a:t>
                  </a: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4500000"/>
                  <a:ext cx="2158796" cy="64633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977" t="-4717" r="-2260" b="-1415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ounded Rectangle 59"/>
            <p:cNvSpPr/>
            <p:nvPr/>
          </p:nvSpPr>
          <p:spPr>
            <a:xfrm>
              <a:off x="5193010" y="4082375"/>
              <a:ext cx="3716278" cy="2320290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E76F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472000" y="495000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5472000" y="550665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5472000" y="6139560"/>
              <a:ext cx="347427" cy="0"/>
            </a:xfrm>
            <a:prstGeom prst="straightConnector1">
              <a:avLst/>
            </a:prstGeom>
            <a:ln w="28575">
              <a:solidFill>
                <a:srgbClr val="E76F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235323" y="4094269"/>
              <a:ext cx="16812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/>
                <a:t>Mesure limitée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5400000" y="4500000"/>
                  <a:ext cx="2556426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b="1" dirty="0"/>
                    <a:t>À 3DDL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r>
                    <a:rPr lang="fr-FR" b="1" dirty="0"/>
                    <a:t>,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𝜸</m:t>
                      </m:r>
                    </m:oMath>
                  </a14:m>
                  <a:r>
                    <a:rPr lang="fr-FR" b="1" dirty="0"/>
                    <a:t>,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inconnus</a:t>
                  </a: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4500000"/>
                  <a:ext cx="255642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71" t="-4717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5400000" y="5045301"/>
                  <a:ext cx="3327465" cy="12907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1 période en translation</a:t>
                  </a:r>
                </a:p>
                <a:p>
                  <a:pPr lvl="1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inconnus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dirty="0"/>
                    <a:t>À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fr-FR" dirty="0"/>
                    <a:t> en orientation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fr-FR" dirty="0"/>
                    <a:t> inconnu</a:t>
                  </a: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5045301"/>
                  <a:ext cx="3327465" cy="129073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282" t="-2844" b="-71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/>
          <p:cNvSpPr txBox="1"/>
          <p:nvPr/>
        </p:nvSpPr>
        <p:spPr>
          <a:xfrm>
            <a:off x="2141818" y="286331"/>
            <a:ext cx="46548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Explication plus </a:t>
            </a:r>
            <a:r>
              <a:rPr lang="en-US" dirty="0" err="1"/>
              <a:t>detaillée</a:t>
            </a:r>
            <a:r>
              <a:rPr lang="en-US" dirty="0"/>
              <a:t> sur la projection </a:t>
            </a:r>
            <a:r>
              <a:rPr lang="en-US" dirty="0" err="1"/>
              <a:t>ortho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3800" y="239530"/>
            <a:ext cx="8277661" cy="465618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02" y="4313252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265" y="4313252"/>
            <a:ext cx="2722770" cy="2037600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3786767"/>
                <a:ext cx="3234412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9" y="5252953"/>
                <a:ext cx="318638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620000"/>
                <a:ext cx="1415323" cy="1248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20000"/>
                <a:ext cx="1470210" cy="12485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0000" y="900000"/>
            <a:ext cx="24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entre plan de phase</a:t>
            </a:r>
          </a:p>
          <a:p>
            <a:r>
              <a:rPr lang="fr-FR" dirty="0"/>
              <a:t>et pics spectraux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5332" y="2059607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80000" y="3084116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Grande résolution</a:t>
            </a:r>
          </a:p>
          <a:p>
            <a:r>
              <a:rPr lang="fr-FR" dirty="0"/>
              <a:t>grâce à la régression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3384000" y="4996190"/>
            <a:ext cx="3106864" cy="748783"/>
          </a:xfrm>
          <a:prstGeom prst="roundRect">
            <a:avLst>
              <a:gd name="adj" fmla="val 4479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Mesurer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b="1" dirty="0"/>
                  <a:t> directement avec l’information spectrale ?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00" y="5040000"/>
                <a:ext cx="3106864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569" t="-5660" r="-1569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xmlns="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xmlns="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:a16="http://schemas.microsoft.com/office/drawing/2014/main" xmlns="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xmlns="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57429" cy="796243"/>
            <a:chOff x="6342415" y="3564624"/>
            <a:chExt cx="5757429" cy="796243"/>
          </a:xfrm>
        </p:grpSpPr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xmlns="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xmlns="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xmlns="" id="{EB2CA40C-47F4-496E-BD4C-BFB774195B58}"/>
                </a:ext>
              </a:extLst>
            </p:cNvPr>
            <p:cNvSpPr txBox="1"/>
            <p:nvPr/>
          </p:nvSpPr>
          <p:spPr>
            <a:xfrm>
              <a:off x="6975300" y="3991535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9713" y="3921317"/>
            <a:ext cx="7340730" cy="4129161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xmlns="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01346" y="360000"/>
            <a:ext cx="4468654" cy="41125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957831" cy="4037777"/>
            <a:chOff x="125669" y="2410202"/>
            <a:chExt cx="6957831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="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="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491387" y="3139507"/>
              <a:ext cx="3592113" cy="1486498"/>
              <a:chOff x="3484630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="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872443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2443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535726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484630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42483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519618" y="5585834"/>
            <a:ext cx="3464135" cy="758758"/>
            <a:chOff x="7580001" y="433853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10212879" y="441566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879" y="441566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682325" y="450303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325" y="450303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580001" y="433853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377297" y="3149149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30427" y="2967263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Redondance des bits sur toutes les lignes / colonnes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7879581"/>
                  </p:ext>
                </p:extLst>
              </p:nvPr>
            </p:nvGraphicFramePr>
            <p:xfrm>
              <a:off x="447473" y="1691827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239915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xmlns="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48643" y="983485"/>
            <a:ext cx="364835" cy="303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9810487" y="9432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(e)</a:t>
            </a:r>
            <a:endParaRPr lang="fr-F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54645" y="5659975"/>
            <a:ext cx="7718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Imagette</a:t>
            </a:r>
            <a:r>
              <a:rPr lang="en-US" dirty="0"/>
              <a:t> du code de la mire qui </a:t>
            </a:r>
            <a:r>
              <a:rPr lang="en-US" dirty="0" err="1"/>
              <a:t>donne</a:t>
            </a:r>
            <a:r>
              <a:rPr lang="en-US" dirty="0"/>
              <a:t> la </a:t>
            </a:r>
            <a:r>
              <a:rPr lang="en-US" dirty="0" err="1"/>
              <a:t>robustesse</a:t>
            </a:r>
            <a:r>
              <a:rPr lang="en-US" dirty="0"/>
              <a:t> avec </a:t>
            </a:r>
            <a:r>
              <a:rPr lang="en-US" dirty="0" err="1"/>
              <a:t>redondance</a:t>
            </a:r>
            <a:r>
              <a:rPr lang="en-US" dirty="0"/>
              <a:t> du code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l’imagette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-888180" y="6253713"/>
            <a:ext cx="559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7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-563418" y="3158836"/>
            <a:ext cx="51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Partir</a:t>
            </a:r>
            <a:r>
              <a:rPr lang="en-US" dirty="0"/>
              <a:t> d’un tableau vide et le </a:t>
            </a:r>
            <a:r>
              <a:rPr lang="en-US" dirty="0" err="1"/>
              <a:t>remplir</a:t>
            </a:r>
            <a:r>
              <a:rPr lang="en-US" dirty="0"/>
              <a:t> au fur à </a:t>
            </a:r>
            <a:r>
              <a:rPr lang="en-US" dirty="0" err="1"/>
              <a:t>mesure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22984" y="221250"/>
            <a:ext cx="524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Diversité</a:t>
            </a:r>
            <a:r>
              <a:rPr lang="en-US" dirty="0"/>
              <a:t> des </a:t>
            </a:r>
            <a:r>
              <a:rPr lang="en-US" dirty="0" err="1"/>
              <a:t>actionneurs</a:t>
            </a:r>
            <a:r>
              <a:rPr lang="en-US" dirty="0"/>
              <a:t> utilizes</a:t>
            </a:r>
          </a:p>
          <a:p>
            <a:r>
              <a:rPr lang="en-US" dirty="0"/>
              <a:t>Orientation, translation,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résolus</a:t>
            </a:r>
            <a:r>
              <a:rPr lang="en-US" dirty="0"/>
              <a:t>, </a:t>
            </a:r>
            <a:r>
              <a:rPr lang="en-US" dirty="0" err="1"/>
              <a:t>grandes</a:t>
            </a:r>
            <a:r>
              <a:rPr lang="en-US" dirty="0"/>
              <a:t> courses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F4BC854E-80F0-4414-90D8-91E841F68D36}"/>
              </a:ext>
            </a:extLst>
          </p:cNvPr>
          <p:cNvGrpSpPr/>
          <p:nvPr/>
        </p:nvGrpSpPr>
        <p:grpSpPr>
          <a:xfrm>
            <a:off x="4284199" y="3726696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264976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180328" r="-33378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180328" r="-10329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280328" r="-33378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280328" r="-103292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380328" r="-33378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480328" r="-33378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60905" t="-480328" r="-10329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l="-156400" t="-480328" r="-4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580328" r="-33378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9"/>
                          <a:stretch>
                            <a:fillRect t="-680328" r="-33378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84199" y="942640"/>
            <a:ext cx="7579413" cy="4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692155"/>
            <a:ext cx="4779275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792557" y="1427801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30533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11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960000" y="1616520"/>
            <a:ext cx="3821607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80000" y="1616520"/>
            <a:ext cx="3525408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20000" y="1616520"/>
            <a:ext cx="3960000" cy="23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539" y="998541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Occultation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3669" y="996124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Défaut de mise au 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41987" y="99913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Bruit, faible éclairage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2507" y="944702"/>
            <a:ext cx="1520393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ounded Rectangle 44"/>
          <p:cNvSpPr/>
          <p:nvPr/>
        </p:nvSpPr>
        <p:spPr>
          <a:xfrm>
            <a:off x="4603496" y="946206"/>
            <a:ext cx="2542214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ounded Rectangle 46"/>
          <p:cNvSpPr/>
          <p:nvPr/>
        </p:nvSpPr>
        <p:spPr>
          <a:xfrm>
            <a:off x="8752845" y="947708"/>
            <a:ext cx="2195132" cy="47701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7076743" y="4206887"/>
            <a:ext cx="676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Facteur</a:t>
            </a:r>
            <a:r>
              <a:rPr lang="en-US" dirty="0"/>
              <a:t> 100 resolution entre quantification 20 </a:t>
            </a:r>
            <a:r>
              <a:rPr lang="en-US" dirty="0" err="1"/>
              <a:t>niveaux</a:t>
            </a:r>
            <a:r>
              <a:rPr lang="en-US" dirty="0"/>
              <a:t> et 4096 </a:t>
            </a:r>
            <a:r>
              <a:rPr lang="en-US" dirty="0" err="1"/>
              <a:t>niveaux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80296" y="1353429"/>
            <a:ext cx="4156880" cy="2427472"/>
            <a:chOff x="4980296" y="957642"/>
            <a:chExt cx="4156880" cy="2427472"/>
          </a:xfrm>
        </p:grpSpPr>
        <p:sp>
          <p:nvSpPr>
            <p:cNvPr id="10" name="TextBox 9"/>
            <p:cNvSpPr txBox="1"/>
            <p:nvPr/>
          </p:nvSpPr>
          <p:spPr>
            <a:xfrm>
              <a:off x="4980296" y="1010852"/>
              <a:ext cx="2132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Génération de mires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25548" y="1071350"/>
              <a:ext cx="1274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Simulations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25548" y="1612217"/>
              <a:ext cx="1227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Fabrication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80296" y="2284490"/>
              <a:ext cx="169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Mesure de pose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25548" y="2350980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2D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25548" y="28918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3D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980296" y="957642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980296" y="2254649"/>
              <a:ext cx="4156880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18716" y="1052215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422287" y="1607073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7418717" y="2352702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418716" y="2884314"/>
              <a:ext cx="1630651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80296" y="4227210"/>
            <a:ext cx="3772832" cy="1130465"/>
            <a:chOff x="4980296" y="4227210"/>
            <a:chExt cx="3772832" cy="1130465"/>
          </a:xfrm>
        </p:grpSpPr>
        <p:sp>
          <p:nvSpPr>
            <p:cNvPr id="14" name="TextBox 13"/>
            <p:cNvSpPr txBox="1"/>
            <p:nvPr/>
          </p:nvSpPr>
          <p:spPr>
            <a:xfrm>
              <a:off x="5356032" y="4882422"/>
              <a:ext cx="540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C++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0140" y="4882422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Python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80060" y="4882422"/>
              <a:ext cx="85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Matlab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418716" y="1448001"/>
            <a:ext cx="4133990" cy="1808611"/>
            <a:chOff x="7418716" y="1052214"/>
            <a:chExt cx="4133990" cy="1808611"/>
          </a:xfrm>
        </p:grpSpPr>
        <p:sp>
          <p:nvSpPr>
            <p:cNvPr id="56" name="TextBox 55"/>
            <p:cNvSpPr txBox="1"/>
            <p:nvPr/>
          </p:nvSpPr>
          <p:spPr>
            <a:xfrm>
              <a:off x="9979834" y="1981549"/>
              <a:ext cx="1515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Tests unitaires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922055" y="1961898"/>
              <a:ext cx="1630651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9137176" y="2350365"/>
              <a:ext cx="1600205" cy="51046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7" idx="3"/>
              <a:endCxn id="70" idx="0"/>
            </p:cNvCxnSpPr>
            <p:nvPr/>
          </p:nvCxnSpPr>
          <p:spPr>
            <a:xfrm>
              <a:off x="9049367" y="1287392"/>
              <a:ext cx="1688014" cy="674506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7418716" y="1052214"/>
              <a:ext cx="1630651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909186" y="875079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Fonctionnalités :</a:t>
            </a:r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3255920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9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4427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47564" y="2309091"/>
            <a:ext cx="17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</a:t>
            </a:r>
            <a:r>
              <a:rPr lang="fr-FR" sz="2800" b="1" dirty="0" err="1">
                <a:solidFill>
                  <a:srgbClr val="005393"/>
                </a:solidFill>
              </a:rPr>
              <a:t>microrobots</a:t>
            </a:r>
            <a:r>
              <a:rPr lang="fr-FR" sz="2800" b="1" dirty="0">
                <a:solidFill>
                  <a:srgbClr val="005393"/>
                </a:solidFill>
              </a:rPr>
              <a:t> à articulations souples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88247" y="797851"/>
            <a:ext cx="4201784" cy="4192787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213400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36733"/>
              </p:ext>
            </p:extLst>
          </p:nvPr>
        </p:nvGraphicFramePr>
        <p:xfrm>
          <a:off x="7559999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18"/>
          <a:stretch>
            <a:fillRect/>
          </a:stretch>
        </p:blipFill>
        <p:spPr>
          <a:xfrm>
            <a:off x="0" y="1151976"/>
            <a:ext cx="3417860" cy="3284594"/>
          </a:xfrm>
          <a:prstGeom prst="rect">
            <a:avLst/>
          </a:prstGeom>
        </p:spPr>
      </p:pic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56612" y="875516"/>
            <a:ext cx="7068194" cy="3975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892376" y="5354548"/>
            <a:ext cx="203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Robot Oscar</a:t>
            </a:r>
          </a:p>
          <a:p>
            <a:pPr marL="342900" indent="-342900">
              <a:buAutoNum type="arabicParenR"/>
            </a:pPr>
            <a:r>
              <a:rPr lang="en-US" dirty="0"/>
              <a:t>Robot Benjamin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8416" y="659078"/>
            <a:ext cx="8394546" cy="5824677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duale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link="rId13"/>
          <a:stretch>
            <a:fillRect/>
          </a:stretch>
        </p:blipFill>
        <p:spPr>
          <a:xfrm>
            <a:off x="311370" y="1057999"/>
            <a:ext cx="3603630" cy="21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76827" y="4609655"/>
            <a:ext cx="2160000" cy="1929654"/>
            <a:chOff x="6276827" y="4609655"/>
            <a:chExt cx="2160000" cy="1929654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xmlns="" id="{49849885-1617-4AAA-929D-F821F3356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169"/>
            <a:stretch/>
          </p:blipFill>
          <p:spPr>
            <a:xfrm>
              <a:off x="6276827" y="4609655"/>
              <a:ext cx="2160000" cy="1929654"/>
            </a:xfrm>
            <a:prstGeom prst="rect">
              <a:avLst/>
            </a:prstGeom>
            <a:ln w="12700">
              <a:solidFill>
                <a:srgbClr val="005393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6326518" y="4776716"/>
              <a:ext cx="270824" cy="29837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2938FC7-B7DE-49A5-BB81-53A8868BCF5B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28349" t="8346" r="16010" b="8222"/>
          <a:stretch>
            <a:fillRect/>
          </a:stretch>
        </p:blipFill>
        <p:spPr>
          <a:xfrm rot="5400000">
            <a:off x="3039534" y="398640"/>
            <a:ext cx="2880000" cy="3238918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50490" y="3522117"/>
            <a:ext cx="1952371" cy="2601082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7"/>
          <a:srcRect r="51868"/>
          <a:stretch/>
        </p:blipFill>
        <p:spPr>
          <a:xfrm>
            <a:off x="6276827" y="2773760"/>
            <a:ext cx="2802483" cy="1725046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E2267CE-5A75-4B03-A06B-1466EFC6610F}"/>
              </a:ext>
            </a:extLst>
          </p:cNvPr>
          <p:cNvSpPr/>
          <p:nvPr/>
        </p:nvSpPr>
        <p:spPr>
          <a:xfrm>
            <a:off x="6323591" y="6302392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(Diller, E., 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75D8E0F-64A3-4311-9839-3F7EF46BF3D9}"/>
              </a:ext>
            </a:extLst>
          </p:cNvPr>
          <p:cNvSpPr/>
          <p:nvPr/>
        </p:nvSpPr>
        <p:spPr>
          <a:xfrm>
            <a:off x="3392999" y="6188347"/>
            <a:ext cx="1634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(Till, J., 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B36C0166-3DDD-43EA-922D-EDC5EFB85717}"/>
              </a:ext>
            </a:extLst>
          </p:cNvPr>
          <p:cNvPicPr>
            <a:picLocks noChangeAspect="1"/>
          </p:cNvPicPr>
          <p:nvPr/>
        </p:nvPicPr>
        <p:blipFill rotWithShape="1">
          <a:blip r:link="rId8"/>
          <a:srcRect l="1088" t="1233" r="1187" b="1886"/>
          <a:stretch/>
        </p:blipFill>
        <p:spPr>
          <a:xfrm>
            <a:off x="6264589" y="578099"/>
            <a:ext cx="3166280" cy="2094933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771" y="1658251"/>
            <a:ext cx="2700533" cy="3599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9480560" y="1658251"/>
            <a:ext cx="2700533" cy="3599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link="rId11"/>
          <a:srcRect r="41814" b="50777"/>
          <a:stretch/>
        </p:blipFill>
        <p:spPr>
          <a:xfrm>
            <a:off x="4540791" y="1662319"/>
            <a:ext cx="3990371" cy="2630229"/>
          </a:xfrm>
          <a:prstGeom prst="rect">
            <a:avLst/>
          </a:prstGeom>
          <a:ln w="12700">
            <a:solidFill>
              <a:srgbClr val="005393"/>
            </a:solidFill>
          </a:ln>
        </p:spPr>
      </p:pic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74" y="750927"/>
            <a:ext cx="6585386" cy="3704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2998796" y="4518212"/>
            <a:ext cx="3827964" cy="20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8461" y="769276"/>
            <a:ext cx="3282932" cy="4042248"/>
            <a:chOff x="111923" y="829378"/>
            <a:chExt cx="3282932" cy="40422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1923" y="829378"/>
              <a:ext cx="3240000" cy="404224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35575" y="1271349"/>
              <a:ext cx="160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Mesure limitée à 3 DDL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88340" y="1975172"/>
              <a:ext cx="15323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Plage de mesure d’une période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9282" y="2801759"/>
              <a:ext cx="17865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Faible robustesse en microscopie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14216" y="3628346"/>
              <a:ext cx="16806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Difficultés applicatives à la </a:t>
              </a:r>
              <a:r>
                <a:rPr lang="fr-FR" sz="1600" dirty="0" err="1"/>
                <a:t>microrobotique</a:t>
              </a:r>
              <a:endParaRPr lang="fr-FR" sz="16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7393" y="896820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005393"/>
                </a:solidFill>
              </a:rPr>
              <a:t>Mire périodique encodée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699536" y="757048"/>
            <a:ext cx="3405392" cy="5670001"/>
            <a:chOff x="8487475" y="337172"/>
            <a:chExt cx="3405392" cy="567000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8487475" y="337172"/>
              <a:ext cx="3240000" cy="5670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753242" y="632469"/>
                  <a:ext cx="158338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Résolution </a:t>
                  </a:r>
                  <a:r>
                    <a:rPr lang="fr-FR" b="1" dirty="0"/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𝒙𝒚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242" y="632469"/>
                  <a:ext cx="1583384" cy="92333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475" t="-3974" r="-3475" b="-993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0092567" y="1457409"/>
                  <a:ext cx="166820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Résolution au </a:t>
                  </a:r>
                  <a:r>
                    <a:rPr lang="fr-FR" b="1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orientation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</m:t>
                      </m:r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567" y="1457409"/>
                  <a:ext cx="1668209" cy="9233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20" t="-3974" b="-993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10224658" y="3086224"/>
              <a:ext cx="16682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Plage de mesure de 10x10 cm</a:t>
              </a:r>
              <a:r>
                <a:rPr lang="fr-FR" b="1" dirty="0">
                  <a:latin typeface="Calibri" panose="020F0502020204030204" pitchFamily="34" charset="0"/>
                  <a:cs typeface="Calibri" panose="020F0502020204030204" pitchFamily="34" charset="0"/>
                </a:rPr>
                <a:t>²</a:t>
              </a:r>
              <a:endParaRPr lang="fr-FR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723969" y="2334574"/>
                  <a:ext cx="158338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/>
                    <a:t>Résolution de </a:t>
                  </a:r>
                  <a:r>
                    <a:rPr lang="fr-FR" sz="1600" b="1" dirty="0"/>
                    <a:t>120 </a:t>
                  </a:r>
                  <a:r>
                    <a:rPr lang="fr-FR" sz="1600" b="1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6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orientation </a:t>
                  </a:r>
                  <a14:m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600" b="1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969" y="2334574"/>
                  <a:ext cx="1583384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308" t="-2206" b="-882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8806664" y="3808034"/>
              <a:ext cx="14765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</a:t>
              </a:r>
              <a:r>
                <a:rPr lang="fr-FR" dirty="0"/>
                <a:t> au flou, occultation, bruit, etc.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203309" y="4761204"/>
              <a:ext cx="14765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Polyvalence</a:t>
              </a:r>
              <a:r>
                <a:rPr lang="fr-FR" dirty="0"/>
                <a:t> de la méthode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734192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734192"/>
                  </p:ext>
                </p:extLst>
              </p:nvPr>
            </p:nvGraphicFramePr>
            <p:xfrm>
              <a:off x="291867" y="3505907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8461" y="769276"/>
            <a:ext cx="3282932" cy="4042248"/>
            <a:chOff x="111923" y="829378"/>
            <a:chExt cx="3282932" cy="40422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1923" y="829378"/>
              <a:ext cx="3240000" cy="404224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35575" y="1271349"/>
              <a:ext cx="160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Mesure limitée à 3 DDL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88340" y="1975172"/>
              <a:ext cx="15323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Plage de mesure d’une période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9282" y="2801759"/>
              <a:ext cx="17865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Faible robustesse en microscopie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14216" y="3628346"/>
              <a:ext cx="16806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Difficultés applicatives à la </a:t>
              </a:r>
              <a:r>
                <a:rPr lang="fr-FR" sz="1600" dirty="0" err="1"/>
                <a:t>microrobotique</a:t>
              </a:r>
              <a:endParaRPr lang="fr-FR" sz="16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7393" y="896820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005393"/>
                </a:solidFill>
              </a:rPr>
              <a:t>Mire périodique encodée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7635783"/>
                  </p:ext>
                </p:extLst>
              </p:nvPr>
            </p:nvGraphicFramePr>
            <p:xfrm>
              <a:off x="8411712" y="1787321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mm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7635783"/>
                  </p:ext>
                </p:extLst>
              </p:nvPr>
            </p:nvGraphicFramePr>
            <p:xfrm>
              <a:off x="8411712" y="1787321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5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480328" r="-333784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480328" r="-103292" b="-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480328" r="-400" b="-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580328" r="-333784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580328" r="-103292" b="-2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580328" r="-400" b="-2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680328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680328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680328" r="-400" b="-1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2549052"/>
                  </p:ext>
                </p:extLst>
              </p:nvPr>
            </p:nvGraphicFramePr>
            <p:xfrm>
              <a:off x="-151173" y="3647246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>
                        <a:solidFill>
                          <a:srgbClr val="A0B67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μrad.</a:t>
                          </a:r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/>
                            <a:t>  rad.</a:t>
                          </a: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noProof="0" dirty="0"/>
                            <a:t>z</a:t>
                          </a: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2549052"/>
                  </p:ext>
                </p:extLst>
              </p:nvPr>
            </p:nvGraphicFramePr>
            <p:xfrm>
              <a:off x="-151173" y="3647246"/>
              <a:ext cx="389840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180328" r="-333108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180328" r="-10288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 smtClean="0"/>
                            <a:t>1cm</a:t>
                          </a:r>
                          <a:endParaRPr lang="fr-FR" b="0" noProof="0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280328" r="-333108" b="-4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280328" r="-102881" b="-4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380328" r="-333108" b="-3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380328" r="-102881" b="-3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380328" r="-402" b="-3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480328" r="-333108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480328" r="-102881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480328" r="-402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76" t="-580328" r="-333108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17" t="-580328" r="-102881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7430" t="-580328" r="-402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b="1" noProof="0" dirty="0" smtClean="0"/>
                            <a:t>z</a:t>
                          </a: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1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>
                        <a:solidFill>
                          <a:srgbClr val="E89247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-1427754" y="4031506"/>
            <a:ext cx="23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1er tableau </a:t>
            </a:r>
            <a:r>
              <a:rPr lang="en-US" dirty="0" err="1"/>
              <a:t>avant</a:t>
            </a:r>
            <a:r>
              <a:rPr lang="en-US" dirty="0"/>
              <a:t> </a:t>
            </a:r>
            <a:r>
              <a:rPr lang="en-US" dirty="0" err="1"/>
              <a:t>thèse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9291782" y="3916218"/>
            <a:ext cx="1394691" cy="143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9259889" y="4950620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Persp</a:t>
            </a:r>
            <a:r>
              <a:rPr lang="en-US" dirty="0"/>
              <a:t> 1 : </a:t>
            </a:r>
            <a:r>
              <a:rPr lang="en-US" dirty="0" err="1"/>
              <a:t>holo</a:t>
            </a:r>
            <a:endParaRPr lang="fr-FR" dirty="0"/>
          </a:p>
        </p:txBody>
      </p:sp>
      <p:sp>
        <p:nvSpPr>
          <p:cNvPr id="57" name="Rectangle 56"/>
          <p:cNvSpPr/>
          <p:nvPr/>
        </p:nvSpPr>
        <p:spPr>
          <a:xfrm>
            <a:off x="10750258" y="3936622"/>
            <a:ext cx="1394691" cy="143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10718365" y="4971024"/>
            <a:ext cx="25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Persp</a:t>
            </a:r>
            <a:r>
              <a:rPr lang="en-US" dirty="0"/>
              <a:t> 2 : </a:t>
            </a:r>
            <a:r>
              <a:rPr lang="en-US" dirty="0" err="1"/>
              <a:t>nouvelles</a:t>
            </a:r>
            <a:r>
              <a:rPr lang="en-US" dirty="0"/>
              <a:t> mires</a:t>
            </a:r>
            <a:endParaRPr lang="fr-FR" dirty="0"/>
          </a:p>
        </p:txBody>
      </p:sp>
      <p:sp>
        <p:nvSpPr>
          <p:cNvPr id="18" name="TextBox 17"/>
          <p:cNvSpPr txBox="1"/>
          <p:nvPr/>
        </p:nvSpPr>
        <p:spPr>
          <a:xfrm>
            <a:off x="8411712" y="1049017"/>
            <a:ext cx="302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Plage</a:t>
            </a:r>
            <a:r>
              <a:rPr lang="en-US" dirty="0"/>
              <a:t> sur resolution = </a:t>
            </a:r>
            <a:r>
              <a:rPr lang="en-US" dirty="0" err="1"/>
              <a:t>gps</a:t>
            </a:r>
            <a:r>
              <a:rPr lang="en-US" dirty="0"/>
              <a:t> (</a:t>
            </a:r>
            <a:r>
              <a:rPr lang="en-US" dirty="0" err="1"/>
              <a:t>xy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9042400" y="1534412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Blague</a:t>
            </a:r>
            <a:r>
              <a:rPr lang="en-US" dirty="0"/>
              <a:t> </a:t>
            </a:r>
            <a:r>
              <a:rPr lang="en-US" dirty="0" err="1"/>
              <a:t>terre</a:t>
            </a:r>
            <a:r>
              <a:rPr lang="en-US" dirty="0"/>
              <a:t> plate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90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321" y="1286598"/>
            <a:ext cx="339990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 une source cohérente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Rayon principal séparé en deux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Référence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802276" y="243451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d’interférence, </a:t>
            </a:r>
            <a:r>
              <a:rPr lang="fr-FR" b="1" dirty="0"/>
              <a:t>hologramme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" y="3200846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</a:t>
            </a:r>
            <a:r>
              <a:rPr lang="fr-FR" b="1" dirty="0"/>
              <a:t>l’intensité</a:t>
            </a:r>
            <a:r>
              <a:rPr lang="fr-FR" dirty="0"/>
              <a:t> et de la </a:t>
            </a:r>
            <a:r>
              <a:rPr lang="fr-FR" b="1" dirty="0"/>
              <a:t>phase</a:t>
            </a:r>
            <a:r>
              <a:rPr lang="fr-FR" dirty="0"/>
              <a:t> du rayon éclairant l’objet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Résolution </a:t>
                </a:r>
                <a:r>
                  <a:rPr lang="fr-FR" sz="2000" b="1" dirty="0"/>
                  <a:t>nanométrique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fr-FR" sz="2000" b="1" dirty="0"/>
              </a:p>
              <a:p>
                <a:r>
                  <a:rPr lang="fr-FR" sz="2000" dirty="0"/>
                  <a:t>	   du </a:t>
                </a:r>
                <a:r>
                  <a:rPr lang="fr-FR" sz="2000" b="1" dirty="0"/>
                  <a:t>microradian en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50" y="4405777"/>
                <a:ext cx="3599896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864" t="-5172" b="-1465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80321" y="4618205"/>
            <a:ext cx="591131" cy="283029"/>
          </a:xfrm>
          <a:prstGeom prst="right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1" y="2244021"/>
                <a:ext cx="355995" cy="754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83050" y="4354163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22275" y="5578620"/>
            <a:ext cx="31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Demande de </a:t>
            </a:r>
            <a:r>
              <a:rPr lang="fr-FR" b="1" dirty="0"/>
              <a:t>connaître </a:t>
            </a:r>
            <a:r>
              <a:rPr lang="fr-FR" b="1" i="1" dirty="0"/>
              <a:t>a priori </a:t>
            </a:r>
            <a:r>
              <a:rPr lang="fr-FR" b="1" dirty="0"/>
              <a:t>la distance de reconstruction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83049" y="5483560"/>
            <a:ext cx="3588447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E89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251365" y="57171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89247"/>
                </a:solidFill>
              </a:rPr>
              <a:t>Mais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503" y="5579345"/>
            <a:ext cx="29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Approche par apprentissage automatique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29443" y="5483560"/>
            <a:ext cx="3116498" cy="836449"/>
          </a:xfrm>
          <a:prstGeom prst="roundRect">
            <a:avLst>
              <a:gd name="adj" fmla="val 14220"/>
            </a:avLst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ight Arrow 27"/>
          <p:cNvSpPr/>
          <p:nvPr/>
        </p:nvSpPr>
        <p:spPr>
          <a:xfrm>
            <a:off x="5056852" y="5760269"/>
            <a:ext cx="591131" cy="283029"/>
          </a:xfrm>
          <a:prstGeom prst="rightArrow">
            <a:avLst/>
          </a:prstGeom>
          <a:noFill/>
          <a:ln w="28575">
            <a:solidFill>
              <a:srgbClr val="A0B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4964588" y="4284683"/>
            <a:ext cx="4358292" cy="1259406"/>
            <a:chOff x="7830000" y="565476"/>
            <a:chExt cx="4358292" cy="125940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0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11923" y="1587023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979608" y="1587023"/>
            <a:ext cx="3600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8411712" y="295606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11712" y="3501224"/>
            <a:ext cx="2880000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3" y="5283844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dirty="0" err="1"/>
              <a:t>LynceeTec</a:t>
            </a:r>
            <a:endParaRPr lang="fr-FR" sz="1400" dirty="0"/>
          </a:p>
          <a:p>
            <a:r>
              <a:rPr lang="fr-FR" sz="1400" dirty="0"/>
              <a:t>Couplé à un hexapode HXP50-MECA Newport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1339" y="5283844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70647" y="39556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l’objet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70647" y="3620700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l’objet après reconstruction de l’hologramme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266830" y="2661870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2681745"/>
                <a:ext cx="16708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920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9266830" y="5872429"/>
            <a:ext cx="1960678" cy="409083"/>
          </a:xfrm>
          <a:prstGeom prst="roundRect">
            <a:avLst>
              <a:gd name="adj" fmla="val 14220"/>
            </a:avLst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/>
                  <a:t>Mesure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6" y="5892304"/>
                <a:ext cx="165962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41" t="-10000" r="-735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 non planaires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>
            <a:fillRect/>
          </a:stretch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295085" y="844012"/>
            <a:ext cx="2081283" cy="5751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8422336" y="946936"/>
            <a:ext cx="18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Mires sphériques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295085" y="3369630"/>
            <a:ext cx="3093351" cy="3093351"/>
          </a:xfrm>
          <a:prstGeom prst="rect">
            <a:avLst/>
          </a:prstGeom>
          <a:ln w="12700">
            <a:solidFill>
              <a:srgbClr val="E63946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295085" y="6093649"/>
            <a:ext cx="13082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/>
              <a:t>Vue caméra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7027" y="2338127"/>
            <a:ext cx="935663" cy="935663"/>
          </a:xfrm>
          <a:prstGeom prst="rect">
            <a:avLst/>
          </a:prstGeom>
          <a:noFill/>
          <a:ln w="19050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4851779" y="2338127"/>
            <a:ext cx="6536657" cy="1031503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07027" y="3264832"/>
            <a:ext cx="4388058" cy="3198149"/>
          </a:xfrm>
          <a:prstGeom prst="line">
            <a:avLst/>
          </a:prstGeom>
          <a:ln w="19050">
            <a:solidFill>
              <a:srgbClr val="E63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8295085" y="1561454"/>
            <a:ext cx="3093351" cy="1596119"/>
            <a:chOff x="8295085" y="1561454"/>
            <a:chExt cx="3093351" cy="1596119"/>
          </a:xfrm>
        </p:grpSpPr>
        <p:sp>
          <p:nvSpPr>
            <p:cNvPr id="14" name="Rounded Rectangle 13"/>
            <p:cNvSpPr/>
            <p:nvPr/>
          </p:nvSpPr>
          <p:spPr>
            <a:xfrm>
              <a:off x="8295085" y="1561454"/>
              <a:ext cx="3093351" cy="1596119"/>
            </a:xfrm>
            <a:prstGeom prst="roundRect">
              <a:avLst>
                <a:gd name="adj" fmla="val 5551"/>
              </a:avLst>
            </a:prstGeom>
            <a:solidFill>
              <a:schemeClr val="bg1"/>
            </a:solidFill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371501" y="1668713"/>
                  <a:ext cx="2911823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/>
                    <a:t>Toujours une zone nette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/>
                    <a:t>Augmentation de la plage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501" y="1668713"/>
                  <a:ext cx="2911823" cy="9233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74" b="-529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895927" y="1316268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Diapo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parties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891" y="1760342"/>
            <a:ext cx="406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Revues internationals à </a:t>
            </a:r>
            <a:r>
              <a:rPr lang="en-US" dirty="0" err="1"/>
              <a:t>comité</a:t>
            </a:r>
            <a:r>
              <a:rPr lang="en-US" dirty="0"/>
              <a:t> de lecture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535298" y="2190648"/>
            <a:ext cx="675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Conférences</a:t>
            </a:r>
            <a:r>
              <a:rPr lang="en-US" dirty="0"/>
              <a:t> internationals avec </a:t>
            </a:r>
            <a:r>
              <a:rPr lang="en-US" dirty="0" err="1"/>
              <a:t>comité</a:t>
            </a:r>
            <a:r>
              <a:rPr lang="en-US" dirty="0"/>
              <a:t> de lecture et edition des </a:t>
            </a:r>
            <a:r>
              <a:rPr lang="en-US" dirty="0" err="1"/>
              <a:t>actes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81891" y="2845887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32993" y="439107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5471730" y="3080599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Parus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5471730" y="415147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Soumis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7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5393"/>
                </a:solidFill>
              </a:rPr>
              <a:t>Évolution</a:t>
            </a:r>
            <a:r>
              <a:rPr lang="en-US" sz="2800" b="1" dirty="0" smtClean="0">
                <a:solidFill>
                  <a:srgbClr val="005393"/>
                </a:solidFill>
              </a:rPr>
              <a:t> des </a:t>
            </a:r>
            <a:r>
              <a:rPr lang="en-US" sz="2800" b="1" dirty="0" err="1" smtClean="0">
                <a:solidFill>
                  <a:srgbClr val="005393"/>
                </a:solidFill>
              </a:rPr>
              <a:t>dérivées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successives</a:t>
            </a:r>
            <a:r>
              <a:rPr lang="en-US" sz="2800" b="1" dirty="0" smtClean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5393"/>
                </a:solidFill>
              </a:rPr>
              <a:t>Si vous avez des questions n’hésitez pas !</a:t>
            </a: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1" y="5469658"/>
            <a:ext cx="2590528" cy="12130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372" y="5614408"/>
            <a:ext cx="762000" cy="762000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0CCFB13F-C3F7-48D8-A101-E4A4D9F45686}"/>
              </a:ext>
            </a:extLst>
          </p:cNvPr>
          <p:cNvGrpSpPr/>
          <p:nvPr/>
        </p:nvGrpSpPr>
        <p:grpSpPr>
          <a:xfrm>
            <a:off x="-518445" y="2345619"/>
            <a:ext cx="12329048" cy="3268789"/>
            <a:chOff x="-530527" y="2614168"/>
            <a:chExt cx="12329048" cy="3268789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xmlns="" id="{D32D1E65-E365-4A47-960A-0EF24DCABDCC}"/>
                </a:ext>
              </a:extLst>
            </p:cNvPr>
            <p:cNvGrpSpPr/>
            <p:nvPr/>
          </p:nvGrpSpPr>
          <p:grpSpPr>
            <a:xfrm>
              <a:off x="-530527" y="2614168"/>
              <a:ext cx="12329048" cy="2643434"/>
              <a:chOff x="-530527" y="2614168"/>
              <a:chExt cx="12329048" cy="2643434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xmlns="" id="{0438A8C2-8F6E-4A8C-90D0-405D565A1E72}"/>
                  </a:ext>
                </a:extLst>
              </p:cNvPr>
              <p:cNvGrpSpPr/>
              <p:nvPr/>
            </p:nvGrpSpPr>
            <p:grpSpPr>
              <a:xfrm>
                <a:off x="-530527" y="2621280"/>
                <a:ext cx="10682924" cy="2636322"/>
                <a:chOff x="-530527" y="2621280"/>
                <a:chExt cx="10682924" cy="2636322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xmlns="" id="{1D2EDE88-2842-443F-9AA4-54BFA62F6AF8}"/>
                    </a:ext>
                  </a:extLst>
                </p:cNvPr>
                <p:cNvGrpSpPr/>
                <p:nvPr/>
              </p:nvGrpSpPr>
              <p:grpSpPr>
                <a:xfrm>
                  <a:off x="111628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" name="Forme libre : forme 4">
                    <a:extLst>
                      <a:ext uri="{FF2B5EF4-FFF2-40B4-BE49-F238E27FC236}">
                        <a16:creationId xmlns:a16="http://schemas.microsoft.com/office/drawing/2014/main" xmlns="" id="{4D332372-A590-485C-A18A-8EFF8700761C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xmlns="" id="{26BF3189-2157-4D29-BED0-06582CDE8403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" name="Forme libre : forme 6">
                    <a:extLst>
                      <a:ext uri="{FF2B5EF4-FFF2-40B4-BE49-F238E27FC236}">
                        <a16:creationId xmlns:a16="http://schemas.microsoft.com/office/drawing/2014/main" xmlns="" id="{02178A76-0045-4196-8482-0A924CA1EAA9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" name="Forme libre : forme 7">
                    <a:extLst>
                      <a:ext uri="{FF2B5EF4-FFF2-40B4-BE49-F238E27FC236}">
                        <a16:creationId xmlns:a16="http://schemas.microsoft.com/office/drawing/2014/main" xmlns="" id="{096EF295-0FF5-4CB9-818C-33A571DB12E8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xmlns="" id="{2D1545FB-0D50-4A5A-8310-588398F44937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3" name="Forme libre : forme 12">
                    <a:extLst>
                      <a:ext uri="{FF2B5EF4-FFF2-40B4-BE49-F238E27FC236}">
                        <a16:creationId xmlns:a16="http://schemas.microsoft.com/office/drawing/2014/main" xmlns="" id="{405669DA-F50A-45F4-9614-E0708029676E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4" name="Forme libre : forme 13">
                    <a:extLst>
                      <a:ext uri="{FF2B5EF4-FFF2-40B4-BE49-F238E27FC236}">
                        <a16:creationId xmlns:a16="http://schemas.microsoft.com/office/drawing/2014/main" xmlns="" id="{A7FF6D15-3610-4881-8D87-8BB514C6706C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3958" t="-12935" r="-15544" b="-26567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xmlns="" id="{0FF5987A-3244-465E-AA68-3269990BF480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6" name="Forme libre : forme 15">
                    <a:extLst>
                      <a:ext uri="{FF2B5EF4-FFF2-40B4-BE49-F238E27FC236}">
                        <a16:creationId xmlns:a16="http://schemas.microsoft.com/office/drawing/2014/main" xmlns="" id="{F64A74C7-2C5F-456C-8BD9-E0AF01A398A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r="-3861" b="-11102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17" name="Forme libre : forme 16">
                    <a:extLst>
                      <a:ext uri="{FF2B5EF4-FFF2-40B4-BE49-F238E27FC236}">
                        <a16:creationId xmlns:a16="http://schemas.microsoft.com/office/drawing/2014/main" xmlns="" id="{7C0330BD-2CED-4A96-A335-407CE80FA05D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xmlns="" id="{11B826F1-9E71-4CE6-B65F-2D83D9913DD4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9" name="Forme libre : forme 18">
                    <a:extLst>
                      <a:ext uri="{FF2B5EF4-FFF2-40B4-BE49-F238E27FC236}">
                        <a16:creationId xmlns:a16="http://schemas.microsoft.com/office/drawing/2014/main" xmlns="" id="{089C02EE-8EEC-4F01-8545-B13F07D0714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xmlns="" id="{D9C2FEB2-1228-4FA7-9D4E-55923DAC654C}"/>
                    </a:ext>
                  </a:extLst>
                </p:cNvPr>
                <p:cNvGrpSpPr/>
                <p:nvPr/>
              </p:nvGrpSpPr>
              <p:grpSpPr>
                <a:xfrm>
                  <a:off x="2796924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25" name="Forme libre : forme 24">
                    <a:extLst>
                      <a:ext uri="{FF2B5EF4-FFF2-40B4-BE49-F238E27FC236}">
                        <a16:creationId xmlns:a16="http://schemas.microsoft.com/office/drawing/2014/main" xmlns="" id="{913340B1-762E-4E8A-AF9A-0AF2A6AE952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xmlns="" id="{815D3A5F-70C7-42B9-81AC-5C02B39818B2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7" name="Forme libre : forme 26">
                    <a:extLst>
                      <a:ext uri="{FF2B5EF4-FFF2-40B4-BE49-F238E27FC236}">
                        <a16:creationId xmlns:a16="http://schemas.microsoft.com/office/drawing/2014/main" xmlns="" id="{6E6D6FFD-E90E-4BE6-9258-3E67F08920CF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373" t="-8514" r="-10037" b="-2488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28" name="Forme libre : forme 27">
                    <a:extLst>
                      <a:ext uri="{FF2B5EF4-FFF2-40B4-BE49-F238E27FC236}">
                        <a16:creationId xmlns:a16="http://schemas.microsoft.com/office/drawing/2014/main" xmlns="" id="{1DCF8845-0B18-48F4-B088-0A6DC6CF88C2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xmlns="" id="{8A4D1782-259F-41D9-B2EB-0B4849ABD3BE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Forme libre : forme 29">
                    <a:extLst>
                      <a:ext uri="{FF2B5EF4-FFF2-40B4-BE49-F238E27FC236}">
                        <a16:creationId xmlns:a16="http://schemas.microsoft.com/office/drawing/2014/main" xmlns="" id="{DA652C46-8025-4D31-8258-4C39ECE2E47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1" name="Forme libre : forme 30">
                    <a:extLst>
                      <a:ext uri="{FF2B5EF4-FFF2-40B4-BE49-F238E27FC236}">
                        <a16:creationId xmlns:a16="http://schemas.microsoft.com/office/drawing/2014/main" xmlns="" id="{91CE12DB-1A25-4D67-AE46-FDCD73733C0A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xmlns="" id="{C560AFAA-17E7-4616-A590-BA95159CA14C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Forme libre : forme 32">
                    <a:extLst>
                      <a:ext uri="{FF2B5EF4-FFF2-40B4-BE49-F238E27FC236}">
                        <a16:creationId xmlns:a16="http://schemas.microsoft.com/office/drawing/2014/main" xmlns="" id="{4236936F-F9E0-47A9-926F-E66508390BBA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34" name="Forme libre : forme 33">
                    <a:extLst>
                      <a:ext uri="{FF2B5EF4-FFF2-40B4-BE49-F238E27FC236}">
                        <a16:creationId xmlns:a16="http://schemas.microsoft.com/office/drawing/2014/main" xmlns="" id="{48CAE3C1-4584-41C8-B9E9-0036606527FA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2" r="-3863" b="-12305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xmlns="" id="{A2C8CB03-B777-4352-90BF-5E350627B33F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6" name="Forme libre : forme 35">
                    <a:extLst>
                      <a:ext uri="{FF2B5EF4-FFF2-40B4-BE49-F238E27FC236}">
                        <a16:creationId xmlns:a16="http://schemas.microsoft.com/office/drawing/2014/main" xmlns="" id="{D78FD2D9-7D0E-4A96-8E28-DA01C482772F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</p:grpSp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xmlns="" id="{8F743350-0637-4395-9FAC-ABE8FF47AE85}"/>
                    </a:ext>
                  </a:extLst>
                </p:cNvPr>
                <p:cNvGrpSpPr/>
                <p:nvPr/>
              </p:nvGrpSpPr>
              <p:grpSpPr>
                <a:xfrm>
                  <a:off x="4479524" y="2621280"/>
                  <a:ext cx="3185924" cy="2487645"/>
                  <a:chOff x="-133666" y="2275629"/>
                  <a:chExt cx="3185924" cy="2961494"/>
                </a:xfrm>
              </p:grpSpPr>
              <p:sp>
                <p:nvSpPr>
                  <p:cNvPr id="38" name="Forme libre : forme 37">
                    <a:extLst>
                      <a:ext uri="{FF2B5EF4-FFF2-40B4-BE49-F238E27FC236}">
                        <a16:creationId xmlns:a16="http://schemas.microsoft.com/office/drawing/2014/main" xmlns="" id="{446464BD-E26C-420C-9BB3-8936594262E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xmlns="" id="{8B58DFA9-E1D8-4773-8C26-745B8783270F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0" name="Forme libre : forme 39">
                    <a:extLst>
                      <a:ext uri="{FF2B5EF4-FFF2-40B4-BE49-F238E27FC236}">
                        <a16:creationId xmlns:a16="http://schemas.microsoft.com/office/drawing/2014/main" xmlns="" id="{6C2D13F5-BA81-4603-8FA5-E40CBB74E970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1" name="Forme libre : forme 40">
                    <a:extLst>
                      <a:ext uri="{FF2B5EF4-FFF2-40B4-BE49-F238E27FC236}">
                        <a16:creationId xmlns:a16="http://schemas.microsoft.com/office/drawing/2014/main" xmlns="" id="{58B5A8D8-F7CA-4AAD-A5DD-1E422DD3FE79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xmlns="" id="{2151D97D-1B62-4578-8FB7-738AFF449E9D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xmlns="" id="{39C2D039-6F13-472F-88AA-BFFAC14B5D7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6" name="Forme libre : forme 45">
                    <a:extLst>
                      <a:ext uri="{FF2B5EF4-FFF2-40B4-BE49-F238E27FC236}">
                        <a16:creationId xmlns:a16="http://schemas.microsoft.com/office/drawing/2014/main" xmlns="" id="{50516DB7-D939-4EDD-AE72-36C2E62530A1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xmlns="" id="{305315EB-695B-4CD2-B742-A9CBCB90FD3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grpSp>
              <p:nvGrpSpPr>
                <p:cNvPr id="50" name="Groupe 49">
                  <a:extLst>
                    <a:ext uri="{FF2B5EF4-FFF2-40B4-BE49-F238E27FC236}">
                      <a16:creationId xmlns:a16="http://schemas.microsoft.com/office/drawing/2014/main" xmlns="" id="{F4A16594-57A2-423C-A0DF-067B126778FE}"/>
                    </a:ext>
                  </a:extLst>
                </p:cNvPr>
                <p:cNvGrpSpPr/>
                <p:nvPr/>
              </p:nvGrpSpPr>
              <p:grpSpPr>
                <a:xfrm>
                  <a:off x="530373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51" name="Forme libre : forme 50">
                    <a:extLst>
                      <a:ext uri="{FF2B5EF4-FFF2-40B4-BE49-F238E27FC236}">
                        <a16:creationId xmlns:a16="http://schemas.microsoft.com/office/drawing/2014/main" xmlns="" id="{7AA64A66-C252-4EC2-ACA9-DB5DDA04C95E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xmlns="" id="{118F0401-FA65-42DC-A7A8-176ADD71DFAD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4" name="Forme libre : forme 53">
                    <a:extLst>
                      <a:ext uri="{FF2B5EF4-FFF2-40B4-BE49-F238E27FC236}">
                        <a16:creationId xmlns:a16="http://schemas.microsoft.com/office/drawing/2014/main" xmlns="" id="{808962B2-8798-47B2-AB91-336270173C91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xmlns="" id="{05955371-451B-4E82-ABDF-CB900414C72C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6" name="Forme libre : forme 55">
                    <a:extLst>
                      <a:ext uri="{FF2B5EF4-FFF2-40B4-BE49-F238E27FC236}">
                        <a16:creationId xmlns:a16="http://schemas.microsoft.com/office/drawing/2014/main" xmlns="" id="{0BCAB614-65C2-4FC2-B5C3-F22199BA96B2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57" name="Forme libre : forme 56">
                    <a:extLst>
                      <a:ext uri="{FF2B5EF4-FFF2-40B4-BE49-F238E27FC236}">
                        <a16:creationId xmlns:a16="http://schemas.microsoft.com/office/drawing/2014/main" xmlns="" id="{B1BF614B-2EAE-4E8D-B981-52ED3864355B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xmlns="" id="{3DCB1C26-5922-48BE-999F-51139FBD7CC5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59" name="Forme libre : forme 58">
                    <a:extLst>
                      <a:ext uri="{FF2B5EF4-FFF2-40B4-BE49-F238E27FC236}">
                        <a16:creationId xmlns:a16="http://schemas.microsoft.com/office/drawing/2014/main" xmlns="" id="{13DAEB05-1018-4617-A9AF-3BF0C0DD0A4D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60" name="Forme libre : forme 59">
                    <a:extLst>
                      <a:ext uri="{FF2B5EF4-FFF2-40B4-BE49-F238E27FC236}">
                        <a16:creationId xmlns:a16="http://schemas.microsoft.com/office/drawing/2014/main" xmlns="" id="{841D0311-7A8B-47D2-9008-D188B7627F29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xmlns="" id="{E366A947-458E-464F-A4D0-9DB56BD9802E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2" name="Forme libre : forme 61">
                    <a:extLst>
                      <a:ext uri="{FF2B5EF4-FFF2-40B4-BE49-F238E27FC236}">
                        <a16:creationId xmlns:a16="http://schemas.microsoft.com/office/drawing/2014/main" xmlns="" id="{4D7458D2-9ADF-4849-AD24-7A3DE9DDD8BC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63" name="Groupe 62">
                  <a:extLst>
                    <a:ext uri="{FF2B5EF4-FFF2-40B4-BE49-F238E27FC236}">
                      <a16:creationId xmlns:a16="http://schemas.microsoft.com/office/drawing/2014/main" xmlns="" id="{E15CC498-B16B-492D-90D5-3D57FC61A40F}"/>
                    </a:ext>
                  </a:extLst>
                </p:cNvPr>
                <p:cNvGrpSpPr/>
                <p:nvPr/>
              </p:nvGrpSpPr>
              <p:grpSpPr>
                <a:xfrm>
                  <a:off x="6966473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64" name="Forme libre : forme 63">
                    <a:extLst>
                      <a:ext uri="{FF2B5EF4-FFF2-40B4-BE49-F238E27FC236}">
                        <a16:creationId xmlns:a16="http://schemas.microsoft.com/office/drawing/2014/main" xmlns="" id="{05B7D06D-9FA1-43E0-9025-DD5938EE99C5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xmlns="" id="{28DC6E1D-0911-4CF9-9653-10F2539E4249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6" name="Forme libre : forme 65">
                    <a:extLst>
                      <a:ext uri="{FF2B5EF4-FFF2-40B4-BE49-F238E27FC236}">
                        <a16:creationId xmlns:a16="http://schemas.microsoft.com/office/drawing/2014/main" xmlns="" id="{A7B8415A-2D23-4E8A-A7BC-010FD4EC534C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6490" t="-8858" r="-7320" b="-1363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fr-FR" sz="3600" kern="1200" dirty="0"/>
                      <a:t>          </a:t>
                    </a:r>
                  </a:p>
                </p:txBody>
              </p:sp>
              <p:sp>
                <p:nvSpPr>
                  <p:cNvPr id="67" name="Forme libre : forme 66">
                    <a:extLst>
                      <a:ext uri="{FF2B5EF4-FFF2-40B4-BE49-F238E27FC236}">
                        <a16:creationId xmlns:a16="http://schemas.microsoft.com/office/drawing/2014/main" xmlns="" id="{354769E9-5A3C-41FE-AEFA-D858DE595373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xmlns="" id="{4910030D-D58C-4A07-88D9-D70D72B32AF6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69" name="Forme libre : forme 68">
                    <a:extLst>
                      <a:ext uri="{FF2B5EF4-FFF2-40B4-BE49-F238E27FC236}">
                        <a16:creationId xmlns:a16="http://schemas.microsoft.com/office/drawing/2014/main" xmlns="" id="{89438EDA-B6E6-4AC6-8666-C14675E2B01A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0" name="Forme libre : forme 69">
                    <a:extLst>
                      <a:ext uri="{FF2B5EF4-FFF2-40B4-BE49-F238E27FC236}">
                        <a16:creationId xmlns:a16="http://schemas.microsoft.com/office/drawing/2014/main" xmlns="" id="{3928E963-FC15-4028-9042-EDF9F4696164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xmlns="" id="{F65E8E20-986B-4C6A-A241-B7F9D1265AF6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2" name="Forme libre : forme 71">
                    <a:extLst>
                      <a:ext uri="{FF2B5EF4-FFF2-40B4-BE49-F238E27FC236}">
                        <a16:creationId xmlns:a16="http://schemas.microsoft.com/office/drawing/2014/main" xmlns="" id="{80FE4755-84DA-4ED7-8909-60DE900891E5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5136" t="-4880" r="-5080" b="-1195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73" name="Forme libre : forme 72">
                    <a:extLst>
                      <a:ext uri="{FF2B5EF4-FFF2-40B4-BE49-F238E27FC236}">
                        <a16:creationId xmlns:a16="http://schemas.microsoft.com/office/drawing/2014/main" xmlns="" id="{DE5B667C-11BC-4939-9BEB-4984673E76FB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2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1" r="-6215" b="-21294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xmlns="" id="{2716A471-9DD4-4A94-A26E-BF96F31938DD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5" name="Forme libre : forme 74">
                    <a:extLst>
                      <a:ext uri="{FF2B5EF4-FFF2-40B4-BE49-F238E27FC236}">
                        <a16:creationId xmlns:a16="http://schemas.microsoft.com/office/drawing/2014/main" xmlns="" id="{C3AC8588-2912-4F0B-99AA-409111BF13B0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xmlns="" id="{5D475E97-0170-4EB8-B6F1-8D07608507A8}"/>
                    </a:ext>
                  </a:extLst>
                </p:cNvPr>
                <p:cNvGrpSpPr/>
                <p:nvPr/>
              </p:nvGrpSpPr>
              <p:grpSpPr>
                <a:xfrm>
                  <a:off x="-530527" y="2621280"/>
                  <a:ext cx="3185924" cy="2636322"/>
                  <a:chOff x="-133666" y="2275629"/>
                  <a:chExt cx="3185924" cy="3138491"/>
                </a:xfrm>
              </p:grpSpPr>
              <p:sp>
                <p:nvSpPr>
                  <p:cNvPr id="77" name="Forme libre : forme 76">
                    <a:extLst>
                      <a:ext uri="{FF2B5EF4-FFF2-40B4-BE49-F238E27FC236}">
                        <a16:creationId xmlns:a16="http://schemas.microsoft.com/office/drawing/2014/main" xmlns="" id="{1F75AE93-BAAE-42BB-B819-213CADC5C7D4}"/>
                      </a:ext>
                    </a:extLst>
                  </p:cNvPr>
                  <p:cNvSpPr/>
                  <p:nvPr/>
                </p:nvSpPr>
                <p:spPr>
                  <a:xfrm>
                    <a:off x="1271326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1858" t="-6960" r="-4126" b="-27320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xmlns="" id="{462E39E3-4727-444A-8FE6-E902182ABC07}"/>
                      </a:ext>
                    </a:extLst>
                  </p:cNvPr>
                  <p:cNvSpPr/>
                  <p:nvPr/>
                </p:nvSpPr>
                <p:spPr>
                  <a:xfrm>
                    <a:off x="2064622" y="2452625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9" name="Forme libre : forme 78">
                    <a:extLst>
                      <a:ext uri="{FF2B5EF4-FFF2-40B4-BE49-F238E27FC236}">
                        <a16:creationId xmlns:a16="http://schemas.microsoft.com/office/drawing/2014/main" xmlns="" id="{1FA748A8-7940-4A13-86BF-49B78B5B5EF3}"/>
                      </a:ext>
                    </a:extLst>
                  </p:cNvPr>
                  <p:cNvSpPr/>
                  <p:nvPr/>
                </p:nvSpPr>
                <p:spPr>
                  <a:xfrm>
                    <a:off x="439800" y="227562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0" name="Forme libre : forme 79">
                    <a:extLst>
                      <a:ext uri="{FF2B5EF4-FFF2-40B4-BE49-F238E27FC236}">
                        <a16:creationId xmlns:a16="http://schemas.microsoft.com/office/drawing/2014/main" xmlns="" id="{168F866E-8B6B-4FF9-90A7-3B8C9EDDE9AB}"/>
                      </a:ext>
                    </a:extLst>
                  </p:cNvPr>
                  <p:cNvSpPr/>
                  <p:nvPr/>
                </p:nvSpPr>
                <p:spPr>
                  <a:xfrm>
                    <a:off x="853970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xmlns="" id="{285431D3-03AB-41C4-B69A-31A813A9C862}"/>
                      </a:ext>
                    </a:extLst>
                  </p:cNvPr>
                  <p:cNvSpPr/>
                  <p:nvPr/>
                </p:nvSpPr>
                <p:spPr>
                  <a:xfrm>
                    <a:off x="-133666" y="3203795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2" name="Forme libre : forme 81">
                    <a:extLst>
                      <a:ext uri="{FF2B5EF4-FFF2-40B4-BE49-F238E27FC236}">
                        <a16:creationId xmlns:a16="http://schemas.microsoft.com/office/drawing/2014/main" xmlns="" id="{566A6E6A-568D-4A60-8B58-E8811202165C}"/>
                      </a:ext>
                    </a:extLst>
                  </p:cNvPr>
                  <p:cNvSpPr/>
                  <p:nvPr/>
                </p:nvSpPr>
                <p:spPr>
                  <a:xfrm>
                    <a:off x="1685497" y="302679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-1" t="-1" r="-4608" b="-13648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 dirty="0"/>
                  </a:p>
                </p:txBody>
              </p:sp>
              <p:sp>
                <p:nvSpPr>
                  <p:cNvPr id="83" name="Forme libre : forme 82">
                    <a:extLst>
                      <a:ext uri="{FF2B5EF4-FFF2-40B4-BE49-F238E27FC236}">
                        <a16:creationId xmlns:a16="http://schemas.microsoft.com/office/drawing/2014/main" xmlns="" id="{B63A0460-BB0C-48BB-A34F-4A5AFD7475A8}"/>
                      </a:ext>
                    </a:extLst>
                  </p:cNvPr>
                  <p:cNvSpPr/>
                  <p:nvPr/>
                </p:nvSpPr>
                <p:spPr>
                  <a:xfrm>
                    <a:off x="1271326" y="3777969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395" t="-4804" r="-141" b="-2439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701" tIns="183630" rIns="165702" bIns="183629" numCol="1" spcCol="1270" anchor="ctr" anchorCtr="0">
                    <a:noAutofit/>
                  </a:bodyPr>
                  <a:lstStyle/>
                  <a:p>
                    <a:pPr marL="0" lvl="0" indent="0"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1200" kern="1200" dirty="0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xmlns="" id="{7CC660EA-953D-4BE6-AC2A-F124DBB863F1}"/>
                      </a:ext>
                    </a:extLst>
                  </p:cNvPr>
                  <p:cNvSpPr/>
                  <p:nvPr/>
                </p:nvSpPr>
                <p:spPr>
                  <a:xfrm>
                    <a:off x="2064622" y="3954966"/>
                    <a:ext cx="987636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5" name="Forme libre : forme 84">
                    <a:extLst>
                      <a:ext uri="{FF2B5EF4-FFF2-40B4-BE49-F238E27FC236}">
                        <a16:creationId xmlns:a16="http://schemas.microsoft.com/office/drawing/2014/main" xmlns="" id="{0DE0302A-384D-4251-A1F6-DFD7DB7BA99E}"/>
                      </a:ext>
                    </a:extLst>
                  </p:cNvPr>
                  <p:cNvSpPr/>
                  <p:nvPr/>
                </p:nvSpPr>
                <p:spPr>
                  <a:xfrm>
                    <a:off x="439800" y="377797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  <p:sp>
                <p:nvSpPr>
                  <p:cNvPr id="86" name="Forme libre : forme 85">
                    <a:extLst>
                      <a:ext uri="{FF2B5EF4-FFF2-40B4-BE49-F238E27FC236}">
                        <a16:creationId xmlns:a16="http://schemas.microsoft.com/office/drawing/2014/main" xmlns="" id="{0BFD44AB-6312-42D3-978F-721A8A673C8C}"/>
                      </a:ext>
                    </a:extLst>
                  </p:cNvPr>
                  <p:cNvSpPr/>
                  <p:nvPr/>
                </p:nvSpPr>
                <p:spPr>
                  <a:xfrm>
                    <a:off x="853970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6661" tIns="244590" rIns="226662" bIns="244589" numCol="1" spcCol="1270" anchor="ctr" anchorCtr="0">
                    <a:noAutofit/>
                  </a:bodyPr>
                  <a:lstStyle/>
                  <a:p>
                    <a:pPr marL="0" lvl="0" indent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2800" kern="1200" dirty="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xmlns="" id="{3CCB3A2C-C320-49D6-970C-C008CAAB92FA}"/>
                      </a:ext>
                    </a:extLst>
                  </p:cNvPr>
                  <p:cNvSpPr/>
                  <p:nvPr/>
                </p:nvSpPr>
                <p:spPr>
                  <a:xfrm>
                    <a:off x="-133666" y="4706136"/>
                    <a:ext cx="955777" cy="530987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8" name="Forme libre : forme 87">
                    <a:extLst>
                      <a:ext uri="{FF2B5EF4-FFF2-40B4-BE49-F238E27FC236}">
                        <a16:creationId xmlns:a16="http://schemas.microsoft.com/office/drawing/2014/main" xmlns="" id="{F6EC219D-3BD8-4DFE-922F-6828CB0FD4C9}"/>
                      </a:ext>
                    </a:extLst>
                  </p:cNvPr>
                  <p:cNvSpPr/>
                  <p:nvPr/>
                </p:nvSpPr>
                <p:spPr>
                  <a:xfrm>
                    <a:off x="1685497" y="4529140"/>
                    <a:ext cx="769933" cy="884980"/>
                  </a:xfrm>
                  <a:custGeom>
                    <a:avLst/>
                    <a:gdLst>
                      <a:gd name="connsiteX0" fmla="*/ 0 w 884979"/>
                      <a:gd name="connsiteY0" fmla="*/ 384966 h 769932"/>
                      <a:gd name="connsiteX1" fmla="*/ 192483 w 884979"/>
                      <a:gd name="connsiteY1" fmla="*/ 0 h 769932"/>
                      <a:gd name="connsiteX2" fmla="*/ 692496 w 884979"/>
                      <a:gd name="connsiteY2" fmla="*/ 0 h 769932"/>
                      <a:gd name="connsiteX3" fmla="*/ 884979 w 884979"/>
                      <a:gd name="connsiteY3" fmla="*/ 384966 h 769932"/>
                      <a:gd name="connsiteX4" fmla="*/ 692496 w 884979"/>
                      <a:gd name="connsiteY4" fmla="*/ 769932 h 769932"/>
                      <a:gd name="connsiteX5" fmla="*/ 192483 w 884979"/>
                      <a:gd name="connsiteY5" fmla="*/ 769932 h 769932"/>
                      <a:gd name="connsiteX6" fmla="*/ 0 w 884979"/>
                      <a:gd name="connsiteY6" fmla="*/ 384966 h 769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4979" h="769932">
                        <a:moveTo>
                          <a:pt x="442489" y="0"/>
                        </a:moveTo>
                        <a:lnTo>
                          <a:pt x="884978" y="167461"/>
                        </a:lnTo>
                        <a:lnTo>
                          <a:pt x="884978" y="602471"/>
                        </a:lnTo>
                        <a:lnTo>
                          <a:pt x="442490" y="769932"/>
                        </a:lnTo>
                        <a:lnTo>
                          <a:pt x="1" y="602471"/>
                        </a:lnTo>
                        <a:lnTo>
                          <a:pt x="1" y="167461"/>
                        </a:lnTo>
                        <a:lnTo>
                          <a:pt x="442489" y="0"/>
                        </a:lnTo>
                        <a:close/>
                      </a:path>
                    </a:pathLst>
                  </a:custGeom>
                  <a:blipFill dpi="0" rotWithShape="1"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l="1" t="-1" r="-1752" b="-9526"/>
                    </a:stretch>
                  </a:blip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9981" tIns="137910" rIns="119982" bIns="137909" numCol="1" spcCol="1270" anchor="ctr" anchorCtr="0">
                    <a:noAutofit/>
                  </a:bodyPr>
                  <a:lstStyle/>
                  <a:p>
                    <a:pPr marL="0" lvl="0" indent="0" algn="ctr" defTabSz="1600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fr-FR" sz="3600" kern="1200"/>
                  </a:p>
                </p:txBody>
              </p:sp>
            </p:grpSp>
            <p:sp>
              <p:nvSpPr>
                <p:cNvPr id="89" name="Forme libre : forme 88">
                  <a:extLst>
                    <a:ext uri="{FF2B5EF4-FFF2-40B4-BE49-F238E27FC236}">
                      <a16:creationId xmlns:a16="http://schemas.microsoft.com/office/drawing/2014/main" xmlns="" id="{F89884A1-17A8-446B-A31B-1E4631F99D95}"/>
                    </a:ext>
                  </a:extLst>
                </p:cNvPr>
                <p:cNvSpPr/>
                <p:nvPr/>
              </p:nvSpPr>
              <p:spPr>
                <a:xfrm>
                  <a:off x="5443798" y="4514221"/>
                  <a:ext cx="769933" cy="7433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 dirty="0"/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xmlns="" id="{1AB5E606-D910-41B1-8DEB-9C13219F0084}"/>
                  </a:ext>
                </a:extLst>
              </p:cNvPr>
              <p:cNvGrpSpPr/>
              <p:nvPr/>
            </p:nvGrpSpPr>
            <p:grpSpPr>
              <a:xfrm>
                <a:off x="8612597" y="2614168"/>
                <a:ext cx="3185924" cy="2636322"/>
                <a:chOff x="-133666" y="2275629"/>
                <a:chExt cx="3185924" cy="3138491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xmlns="" id="{605180B1-6B40-40F2-BE26-508ECC51BD43}"/>
                    </a:ext>
                  </a:extLst>
                </p:cNvPr>
                <p:cNvSpPr/>
                <p:nvPr/>
              </p:nvSpPr>
              <p:spPr>
                <a:xfrm>
                  <a:off x="2064622" y="2452625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3" name="Forme libre : forme 92">
                  <a:extLst>
                    <a:ext uri="{FF2B5EF4-FFF2-40B4-BE49-F238E27FC236}">
                      <a16:creationId xmlns:a16="http://schemas.microsoft.com/office/drawing/2014/main" xmlns="" id="{07570B7D-1662-4303-BFE7-F9A673E43DF6}"/>
                    </a:ext>
                  </a:extLst>
                </p:cNvPr>
                <p:cNvSpPr/>
                <p:nvPr/>
              </p:nvSpPr>
              <p:spPr>
                <a:xfrm>
                  <a:off x="439800" y="227562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6396" t="3619" r="-402" b="-11003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3600" kern="1200" dirty="0"/>
                    <a:t>          </a:t>
                  </a:r>
                </a:p>
              </p:txBody>
            </p:sp>
            <p:sp>
              <p:nvSpPr>
                <p:cNvPr id="94" name="Forme libre : forme 93">
                  <a:extLst>
                    <a:ext uri="{FF2B5EF4-FFF2-40B4-BE49-F238E27FC236}">
                      <a16:creationId xmlns:a16="http://schemas.microsoft.com/office/drawing/2014/main" xmlns="" id="{74219E1E-FA5F-48E6-A085-49BCDF07FF5F}"/>
                    </a:ext>
                  </a:extLst>
                </p:cNvPr>
                <p:cNvSpPr/>
                <p:nvPr/>
              </p:nvSpPr>
              <p:spPr>
                <a:xfrm>
                  <a:off x="853970" y="302679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6961" t="-658" r="-998" b="-13366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701" tIns="183630" rIns="165702" bIns="183629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1200" kern="120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xmlns="" id="{C55E1D57-62C1-4796-81CB-1A44D5003C6D}"/>
                    </a:ext>
                  </a:extLst>
                </p:cNvPr>
                <p:cNvSpPr/>
                <p:nvPr/>
              </p:nvSpPr>
              <p:spPr>
                <a:xfrm>
                  <a:off x="-133666" y="3203795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xmlns="" id="{9E1A1DC8-7B3C-4AF3-9790-834455249256}"/>
                    </a:ext>
                  </a:extLst>
                </p:cNvPr>
                <p:cNvSpPr/>
                <p:nvPr/>
              </p:nvSpPr>
              <p:spPr>
                <a:xfrm>
                  <a:off x="2064622" y="3954966"/>
                  <a:ext cx="987636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9" name="Forme libre : forme 98">
                  <a:extLst>
                    <a:ext uri="{FF2B5EF4-FFF2-40B4-BE49-F238E27FC236}">
                      <a16:creationId xmlns:a16="http://schemas.microsoft.com/office/drawing/2014/main" xmlns="" id="{B8E0388B-2D28-44C8-BF77-DEA89B465074}"/>
                    </a:ext>
                  </a:extLst>
                </p:cNvPr>
                <p:cNvSpPr/>
                <p:nvPr/>
              </p:nvSpPr>
              <p:spPr>
                <a:xfrm>
                  <a:off x="439800" y="3777969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solidFill>
                  <a:srgbClr val="DEEBF7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9981" tIns="137910" rIns="119982" bIns="137909" numCol="1" spcCol="1270" anchor="ctr" anchorCtr="0">
                  <a:noAutofit/>
                </a:bodyPr>
                <a:lstStyle/>
                <a:p>
                  <a:pPr marL="0" lvl="0" indent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3600" kern="1200"/>
                </a:p>
              </p:txBody>
            </p:sp>
            <p:sp>
              <p:nvSpPr>
                <p:cNvPr id="100" name="Forme libre : forme 99">
                  <a:extLst>
                    <a:ext uri="{FF2B5EF4-FFF2-40B4-BE49-F238E27FC236}">
                      <a16:creationId xmlns:a16="http://schemas.microsoft.com/office/drawing/2014/main" xmlns="" id="{F8E85F7C-6D89-421E-BA4F-4B0E36826582}"/>
                    </a:ext>
                  </a:extLst>
                </p:cNvPr>
                <p:cNvSpPr/>
                <p:nvPr/>
              </p:nvSpPr>
              <p:spPr>
                <a:xfrm>
                  <a:off x="853970" y="4529140"/>
                  <a:ext cx="769933" cy="884980"/>
                </a:xfrm>
                <a:custGeom>
                  <a:avLst/>
                  <a:gdLst>
                    <a:gd name="connsiteX0" fmla="*/ 0 w 884979"/>
                    <a:gd name="connsiteY0" fmla="*/ 384966 h 769932"/>
                    <a:gd name="connsiteX1" fmla="*/ 192483 w 884979"/>
                    <a:gd name="connsiteY1" fmla="*/ 0 h 769932"/>
                    <a:gd name="connsiteX2" fmla="*/ 692496 w 884979"/>
                    <a:gd name="connsiteY2" fmla="*/ 0 h 769932"/>
                    <a:gd name="connsiteX3" fmla="*/ 884979 w 884979"/>
                    <a:gd name="connsiteY3" fmla="*/ 384966 h 769932"/>
                    <a:gd name="connsiteX4" fmla="*/ 692496 w 884979"/>
                    <a:gd name="connsiteY4" fmla="*/ 769932 h 769932"/>
                    <a:gd name="connsiteX5" fmla="*/ 192483 w 884979"/>
                    <a:gd name="connsiteY5" fmla="*/ 769932 h 769932"/>
                    <a:gd name="connsiteX6" fmla="*/ 0 w 884979"/>
                    <a:gd name="connsiteY6" fmla="*/ 384966 h 769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979" h="769932">
                      <a:moveTo>
                        <a:pt x="442489" y="0"/>
                      </a:moveTo>
                      <a:lnTo>
                        <a:pt x="884978" y="167461"/>
                      </a:lnTo>
                      <a:lnTo>
                        <a:pt x="884978" y="602471"/>
                      </a:lnTo>
                      <a:lnTo>
                        <a:pt x="442490" y="769932"/>
                      </a:lnTo>
                      <a:lnTo>
                        <a:pt x="1" y="602471"/>
                      </a:lnTo>
                      <a:lnTo>
                        <a:pt x="1" y="167461"/>
                      </a:lnTo>
                      <a:lnTo>
                        <a:pt x="442489" y="0"/>
                      </a:lnTo>
                      <a:close/>
                    </a:path>
                  </a:pathLst>
                </a:custGeom>
                <a:blipFill dpi="0" rotWithShape="1"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1" r="-108787" b="-36254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6661" tIns="244590" rIns="226662" bIns="244589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fr-FR" sz="2800" kern="1200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xmlns="" id="{2632FAC2-F3C9-4DA2-8988-F1386CA997D6}"/>
                    </a:ext>
                  </a:extLst>
                </p:cNvPr>
                <p:cNvSpPr/>
                <p:nvPr/>
              </p:nvSpPr>
              <p:spPr>
                <a:xfrm>
                  <a:off x="-133666" y="4706136"/>
                  <a:ext cx="955777" cy="530987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</p:grpSp>
        <p:sp>
          <p:nvSpPr>
            <p:cNvPr id="96" name="Forme libre : forme 95">
              <a:extLst>
                <a:ext uri="{FF2B5EF4-FFF2-40B4-BE49-F238E27FC236}">
                  <a16:creationId xmlns:a16="http://schemas.microsoft.com/office/drawing/2014/main" xmlns="" id="{C9DB06A6-24AA-41DC-9779-48566E703872}"/>
                </a:ext>
              </a:extLst>
            </p:cNvPr>
            <p:cNvSpPr/>
            <p:nvPr/>
          </p:nvSpPr>
          <p:spPr>
            <a:xfrm>
              <a:off x="169308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xmlns="" id="{581D4A48-D9CB-41D5-A905-33245FE00FE9}"/>
                </a:ext>
              </a:extLst>
            </p:cNvPr>
            <p:cNvSpPr/>
            <p:nvPr/>
          </p:nvSpPr>
          <p:spPr>
            <a:xfrm>
              <a:off x="252460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5133" r="-2284" b="-132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2" name="Forme libre : forme 101">
              <a:extLst>
                <a:ext uri="{FF2B5EF4-FFF2-40B4-BE49-F238E27FC236}">
                  <a16:creationId xmlns:a16="http://schemas.microsoft.com/office/drawing/2014/main" xmlns="" id="{65F623B3-4661-4EEC-862E-C1CC578D10C5}"/>
                </a:ext>
              </a:extLst>
            </p:cNvPr>
            <p:cNvSpPr/>
            <p:nvPr/>
          </p:nvSpPr>
          <p:spPr>
            <a:xfrm>
              <a:off x="337372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3" name="Forme libre : forme 102">
              <a:extLst>
                <a:ext uri="{FF2B5EF4-FFF2-40B4-BE49-F238E27FC236}">
                  <a16:creationId xmlns:a16="http://schemas.microsoft.com/office/drawing/2014/main" xmlns="" id="{CE6FB938-A63A-4EDE-98AB-AFF86EE95A9B}"/>
                </a:ext>
              </a:extLst>
            </p:cNvPr>
            <p:cNvSpPr/>
            <p:nvPr/>
          </p:nvSpPr>
          <p:spPr>
            <a:xfrm>
              <a:off x="4205249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" t="-956" r="-3683" b="-1061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 dirty="0"/>
            </a:p>
          </p:txBody>
        </p:sp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xmlns="" id="{B398C697-FDDA-4E35-B17B-4EAA593E2A74}"/>
                </a:ext>
              </a:extLst>
            </p:cNvPr>
            <p:cNvSpPr/>
            <p:nvPr/>
          </p:nvSpPr>
          <p:spPr>
            <a:xfrm>
              <a:off x="5880535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39" t="-21710" r="-1091" b="-25994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xmlns="" id="{4840E205-804A-49FE-889E-C343F80E9A5B}"/>
                </a:ext>
              </a:extLst>
            </p:cNvPr>
            <p:cNvSpPr/>
            <p:nvPr/>
          </p:nvSpPr>
          <p:spPr>
            <a:xfrm>
              <a:off x="6712062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xmlns="" id="{2AEF66C0-FF33-4E16-90DF-CF08B6E9D2FB}"/>
                </a:ext>
              </a:extLst>
            </p:cNvPr>
            <p:cNvSpPr/>
            <p:nvPr/>
          </p:nvSpPr>
          <p:spPr>
            <a:xfrm>
              <a:off x="7543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37" t="-10435" r="-1663" b="-8521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xmlns="" id="{C25E71C0-3F8F-4D8B-83F9-AB08B7319297}"/>
                </a:ext>
              </a:extLst>
            </p:cNvPr>
            <p:cNvSpPr/>
            <p:nvPr/>
          </p:nvSpPr>
          <p:spPr>
            <a:xfrm>
              <a:off x="8374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50" t="-8307" r="-20835" b="-3077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xmlns="" id="{3F25A102-C5BD-4D18-87AC-1C50FBB38A0D}"/>
                </a:ext>
              </a:extLst>
            </p:cNvPr>
            <p:cNvSpPr/>
            <p:nvPr/>
          </p:nvSpPr>
          <p:spPr>
            <a:xfrm>
              <a:off x="46271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xmlns="" id="{565D359C-00F2-479B-93BF-B9D37742170B}"/>
                </a:ext>
              </a:extLst>
            </p:cNvPr>
            <p:cNvSpPr/>
            <p:nvPr/>
          </p:nvSpPr>
          <p:spPr>
            <a:xfrm>
              <a:off x="877798" y="5139577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3" t="-16904" r="-3805" b="-571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981" tIns="137910" rIns="119982" bIns="13790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3600" kern="1200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xmlns="" id="{9E0EE561-373D-4587-973E-A7CEC69F75AD}"/>
                </a:ext>
              </a:extLst>
            </p:cNvPr>
            <p:cNvSpPr/>
            <p:nvPr/>
          </p:nvSpPr>
          <p:spPr>
            <a:xfrm>
              <a:off x="5032960" y="5139576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blipFill dpi="0" rotWithShape="1"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2085" b="-1567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701" tIns="183630" rIns="165702" bIns="1836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:a16="http://schemas.microsoft.com/office/drawing/2014/main" xmlns="" id="{43F28919-DFBB-4244-8262-254DDA477DF0}"/>
                </a:ext>
              </a:extLst>
            </p:cNvPr>
            <p:cNvSpPr/>
            <p:nvPr/>
          </p:nvSpPr>
          <p:spPr>
            <a:xfrm>
              <a:off x="9189395" y="5132465"/>
              <a:ext cx="769933" cy="743380"/>
            </a:xfrm>
            <a:custGeom>
              <a:avLst/>
              <a:gdLst>
                <a:gd name="connsiteX0" fmla="*/ 0 w 884979"/>
                <a:gd name="connsiteY0" fmla="*/ 384966 h 769932"/>
                <a:gd name="connsiteX1" fmla="*/ 192483 w 884979"/>
                <a:gd name="connsiteY1" fmla="*/ 0 h 769932"/>
                <a:gd name="connsiteX2" fmla="*/ 692496 w 884979"/>
                <a:gd name="connsiteY2" fmla="*/ 0 h 769932"/>
                <a:gd name="connsiteX3" fmla="*/ 884979 w 884979"/>
                <a:gd name="connsiteY3" fmla="*/ 384966 h 769932"/>
                <a:gd name="connsiteX4" fmla="*/ 692496 w 884979"/>
                <a:gd name="connsiteY4" fmla="*/ 769932 h 769932"/>
                <a:gd name="connsiteX5" fmla="*/ 192483 w 884979"/>
                <a:gd name="connsiteY5" fmla="*/ 769932 h 769932"/>
                <a:gd name="connsiteX6" fmla="*/ 0 w 884979"/>
                <a:gd name="connsiteY6" fmla="*/ 384966 h 76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79" h="769932">
                  <a:moveTo>
                    <a:pt x="442489" y="0"/>
                  </a:moveTo>
                  <a:lnTo>
                    <a:pt x="884978" y="167461"/>
                  </a:lnTo>
                  <a:lnTo>
                    <a:pt x="884978" y="602471"/>
                  </a:lnTo>
                  <a:lnTo>
                    <a:pt x="442490" y="769932"/>
                  </a:lnTo>
                  <a:lnTo>
                    <a:pt x="1" y="602471"/>
                  </a:lnTo>
                  <a:lnTo>
                    <a:pt x="1" y="167461"/>
                  </a:lnTo>
                  <a:lnTo>
                    <a:pt x="442489" y="0"/>
                  </a:lnTo>
                  <a:close/>
                </a:path>
              </a:pathLst>
            </a:custGeom>
            <a:solidFill>
              <a:srgbClr val="DEEBF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661" tIns="244590" rIns="226662" bIns="24458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649779"/>
            <a:ext cx="12192000" cy="589935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16DFFC4-9DE4-4E05-985B-D7CD18E8AEC9}"/>
              </a:ext>
            </a:extLst>
          </p:cNvPr>
          <p:cNvSpPr txBox="1"/>
          <p:nvPr/>
        </p:nvSpPr>
        <p:spPr>
          <a:xfrm>
            <a:off x="8518541" y="681335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13854" y="379687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xmlns="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:a16="http://schemas.microsoft.com/office/drawing/2014/main" xmlns="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1x1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xmlns="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/>
              <a:t>Sugiura</a:t>
            </a:r>
            <a:r>
              <a:rPr lang="en-US" sz="900" dirty="0"/>
              <a:t>, 2015)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2F5A89B-35C6-4116-B969-E8FA1999105B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671448" y="982011"/>
            <a:ext cx="5403067" cy="406500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xmlns="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:a16="http://schemas.microsoft.com/office/drawing/2014/main" xmlns="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xmlns="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:a16="http://schemas.microsoft.com/office/drawing/2014/main" xmlns="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xmlns="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xmlns="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xmlns="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xmlns="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xmlns="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:a16="http://schemas.microsoft.com/office/drawing/2014/main" xmlns="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:a16="http://schemas.microsoft.com/office/drawing/2014/main" xmlns="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xmlns="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:a16="http://schemas.microsoft.com/office/drawing/2014/main" xmlns="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xmlns="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FD0F9288-C225-4ED3-81B9-46A43EEF9383}"/>
              </a:ext>
            </a:extLst>
          </p:cNvPr>
          <p:cNvSpPr/>
          <p:nvPr/>
        </p:nvSpPr>
        <p:spPr>
          <a:xfrm>
            <a:off x="9531291" y="5086462"/>
            <a:ext cx="30667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/>
              <a:t>Mesure de force pour la caractérisation d’ovocytes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D573F120-C0A9-46FF-BCF5-B2613AB7C736}"/>
              </a:ext>
            </a:extLst>
          </p:cNvPr>
          <p:cNvGrpSpPr/>
          <p:nvPr/>
        </p:nvGrpSpPr>
        <p:grpSpPr>
          <a:xfrm>
            <a:off x="360000" y="900000"/>
            <a:ext cx="4680000" cy="720000"/>
            <a:chOff x="360000" y="900000"/>
            <a:chExt cx="4680000" cy="72000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xmlns="" id="{86E022A7-EDC0-483A-9487-7C44E88E0F8D}"/>
                </a:ext>
              </a:extLst>
            </p:cNvPr>
            <p:cNvSpPr/>
            <p:nvPr/>
          </p:nvSpPr>
          <p:spPr>
            <a:xfrm>
              <a:off x="36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xmlns="" id="{8C756B16-7E82-4531-8DE5-B919F822D30A}"/>
                </a:ext>
              </a:extLst>
            </p:cNvPr>
            <p:cNvSpPr/>
            <p:nvPr/>
          </p:nvSpPr>
          <p:spPr>
            <a:xfrm>
              <a:off x="2880000" y="90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xmlns="" id="{C0FFA87B-A08A-4FEC-B5AF-78A360FF9D37}"/>
                </a:ext>
              </a:extLst>
            </p:cNvPr>
            <p:cNvSpPr txBox="1"/>
            <p:nvPr/>
          </p:nvSpPr>
          <p:spPr>
            <a:xfrm>
              <a:off x="567164" y="1076779"/>
              <a:ext cx="1745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planaire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xmlns="" id="{0492A56A-95A5-4DF7-95CB-C9D5E4B50094}"/>
                    </a:ext>
                  </a:extLst>
                </p:cNvPr>
                <p:cNvSpPr txBox="1"/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3DDL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fr-FR" dirty="0"/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0492A56A-95A5-4DF7-95CB-C9D5E4B50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832" y="1076779"/>
                  <a:ext cx="15543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3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xmlns="" id="{F6632801-B541-441B-971E-95F752FFDDF2}"/>
              </a:ext>
            </a:extLst>
          </p:cNvPr>
          <p:cNvGrpSpPr/>
          <p:nvPr/>
        </p:nvGrpSpPr>
        <p:grpSpPr>
          <a:xfrm>
            <a:off x="1080000" y="1971332"/>
            <a:ext cx="4680000" cy="728668"/>
            <a:chOff x="1080000" y="1971332"/>
            <a:chExt cx="4680000" cy="728668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xmlns="" id="{AAC96879-3F69-4BDA-8A32-32EB727723DD}"/>
                </a:ext>
              </a:extLst>
            </p:cNvPr>
            <p:cNvSpPr/>
            <p:nvPr/>
          </p:nvSpPr>
          <p:spPr>
            <a:xfrm>
              <a:off x="1080000" y="198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xmlns="" id="{60BCBD13-9B72-4ACF-B063-6126C29C08CC}"/>
                </a:ext>
              </a:extLst>
            </p:cNvPr>
            <p:cNvSpPr/>
            <p:nvPr/>
          </p:nvSpPr>
          <p:spPr>
            <a:xfrm>
              <a:off x="3600000" y="1971332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6699A0B4-EA75-4638-9E24-7C81083A8E8A}"/>
                </a:ext>
              </a:extLst>
            </p:cNvPr>
            <p:cNvSpPr txBox="1"/>
            <p:nvPr/>
          </p:nvSpPr>
          <p:spPr>
            <a:xfrm>
              <a:off x="1444384" y="2022488"/>
              <a:ext cx="133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plage de mesure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7817C955-1EEE-43E4-B077-893C578121FC}"/>
                </a:ext>
              </a:extLst>
            </p:cNvPr>
            <p:cNvSpPr txBox="1"/>
            <p:nvPr/>
          </p:nvSpPr>
          <p:spPr>
            <a:xfrm>
              <a:off x="4300275" y="2155334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1x1 cm²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xmlns="" id="{0318FB07-52EA-49FF-AEDB-59370ECD8F0E}"/>
              </a:ext>
            </a:extLst>
          </p:cNvPr>
          <p:cNvGrpSpPr/>
          <p:nvPr/>
        </p:nvGrpSpPr>
        <p:grpSpPr>
          <a:xfrm>
            <a:off x="1800000" y="3060000"/>
            <a:ext cx="4680000" cy="720000"/>
            <a:chOff x="1800000" y="3060000"/>
            <a:chExt cx="4680000" cy="7200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xmlns="" id="{949845F7-A6B2-4135-9C57-63A456200874}"/>
                </a:ext>
              </a:extLst>
            </p:cNvPr>
            <p:cNvSpPr/>
            <p:nvPr/>
          </p:nvSpPr>
          <p:spPr>
            <a:xfrm>
              <a:off x="180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xmlns="" id="{2670A394-B77A-4F3D-812F-EBA58C1CE18B}"/>
                </a:ext>
              </a:extLst>
            </p:cNvPr>
            <p:cNvSpPr/>
            <p:nvPr/>
          </p:nvSpPr>
          <p:spPr>
            <a:xfrm>
              <a:off x="4320000" y="3060000"/>
              <a:ext cx="2160000" cy="720000"/>
            </a:xfrm>
            <a:prstGeom prst="roundRect">
              <a:avLst/>
            </a:prstGeom>
            <a:solidFill>
              <a:srgbClr val="F9CDA9"/>
            </a:solidFill>
            <a:ln w="28575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xmlns="" id="{2DA27135-5F6A-439F-AC9F-800A7665B75E}"/>
                </a:ext>
              </a:extLst>
            </p:cNvPr>
            <p:cNvSpPr txBox="1"/>
            <p:nvPr/>
          </p:nvSpPr>
          <p:spPr>
            <a:xfrm>
              <a:off x="1929451" y="3096834"/>
              <a:ext cx="1833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/>
                <a:t>Faible robustesse en microscopie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F11C1BEA-6738-412C-9897-9E7E484BC604}"/>
                </a:ext>
              </a:extLst>
            </p:cNvPr>
            <p:cNvSpPr txBox="1"/>
            <p:nvPr/>
          </p:nvSpPr>
          <p:spPr>
            <a:xfrm>
              <a:off x="4449236" y="3105834"/>
              <a:ext cx="1891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Occultation, bruit, éclairage, etc.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F912EF2C-3FC7-40FF-B237-CD856B07AA4D}"/>
              </a:ext>
            </a:extLst>
          </p:cNvPr>
          <p:cNvGrpSpPr/>
          <p:nvPr/>
        </p:nvGrpSpPr>
        <p:grpSpPr>
          <a:xfrm>
            <a:off x="360000" y="5400000"/>
            <a:ext cx="2160000" cy="1080000"/>
            <a:chOff x="360000" y="5400000"/>
            <a:chExt cx="2160000" cy="1080000"/>
          </a:xfrm>
        </p:grpSpPr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xmlns="" id="{FB9065E6-5A2F-42F7-8084-2B6808736354}"/>
                </a:ext>
              </a:extLst>
            </p:cNvPr>
            <p:cNvSpPr/>
            <p:nvPr/>
          </p:nvSpPr>
          <p:spPr>
            <a:xfrm>
              <a:off x="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xmlns="" id="{B72B350E-25B4-4AEF-AA66-FE1FB2F27F8A}"/>
                </a:ext>
              </a:extLst>
            </p:cNvPr>
            <p:cNvSpPr txBox="1"/>
            <p:nvPr/>
          </p:nvSpPr>
          <p:spPr>
            <a:xfrm>
              <a:off x="773266" y="5580150"/>
              <a:ext cx="1312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Mesure de pose 6DDL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xmlns="" id="{D71B90D0-ED37-4B1D-9D89-665EFCC4D614}"/>
              </a:ext>
            </a:extLst>
          </p:cNvPr>
          <p:cNvGrpSpPr/>
          <p:nvPr/>
        </p:nvGrpSpPr>
        <p:grpSpPr>
          <a:xfrm>
            <a:off x="3060000" y="5400000"/>
            <a:ext cx="2160000" cy="1080000"/>
            <a:chOff x="3060000" y="5400000"/>
            <a:chExt cx="2160000" cy="108000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xmlns="" id="{5EF506B9-DCDB-4616-9368-15F0A3D138C7}"/>
                </a:ext>
              </a:extLst>
            </p:cNvPr>
            <p:cNvSpPr/>
            <p:nvPr/>
          </p:nvSpPr>
          <p:spPr>
            <a:xfrm>
              <a:off x="30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D0664013-FC0E-44F1-A1A2-FAF77273DA8B}"/>
                </a:ext>
              </a:extLst>
            </p:cNvPr>
            <p:cNvSpPr txBox="1"/>
            <p:nvPr/>
          </p:nvSpPr>
          <p:spPr>
            <a:xfrm>
              <a:off x="3451994" y="5450168"/>
              <a:ext cx="13947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Extension de la plage de mesure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xmlns="" id="{5B47C61D-05B2-4644-9C05-009E99254640}"/>
              </a:ext>
            </a:extLst>
          </p:cNvPr>
          <p:cNvGrpSpPr/>
          <p:nvPr/>
        </p:nvGrpSpPr>
        <p:grpSpPr>
          <a:xfrm>
            <a:off x="5745675" y="5400000"/>
            <a:ext cx="2239381" cy="1080000"/>
            <a:chOff x="5745675" y="5400000"/>
            <a:chExt cx="2239381" cy="1080000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xmlns="" id="{25E5286D-6CE9-4F7D-80FF-9913F7D724FD}"/>
                </a:ext>
              </a:extLst>
            </p:cNvPr>
            <p:cNvSpPr/>
            <p:nvPr/>
          </p:nvSpPr>
          <p:spPr>
            <a:xfrm>
              <a:off x="57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xmlns="" id="{1BC40F3C-54FE-4FA1-9C10-B36E98727318}"/>
                </a:ext>
              </a:extLst>
            </p:cNvPr>
            <p:cNvSpPr txBox="1"/>
            <p:nvPr/>
          </p:nvSpPr>
          <p:spPr>
            <a:xfrm>
              <a:off x="5745675" y="5496334"/>
              <a:ext cx="2239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Robustesse aux conditions d’imagerie en microscopie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xmlns="" id="{7324BC4D-3F11-41FC-9975-F205D9A30429}"/>
              </a:ext>
            </a:extLst>
          </p:cNvPr>
          <p:cNvGrpSpPr/>
          <p:nvPr/>
        </p:nvGrpSpPr>
        <p:grpSpPr>
          <a:xfrm>
            <a:off x="8460000" y="5400000"/>
            <a:ext cx="3060000" cy="1080000"/>
            <a:chOff x="8460000" y="5400000"/>
            <a:chExt cx="3060000" cy="1080000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xmlns="" id="{1CDAE9B0-1074-4668-B129-C7E458C20D92}"/>
                </a:ext>
              </a:extLst>
            </p:cNvPr>
            <p:cNvSpPr/>
            <p:nvPr/>
          </p:nvSpPr>
          <p:spPr>
            <a:xfrm>
              <a:off x="9360000" y="5400000"/>
              <a:ext cx="2160000" cy="1080000"/>
            </a:xfrm>
            <a:prstGeom prst="roundRect">
              <a:avLst/>
            </a:prstGeom>
            <a:solidFill>
              <a:srgbClr val="D5EDFF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xmlns="" id="{1BD04E79-C343-4226-B540-A266217A746B}"/>
                </a:ext>
              </a:extLst>
            </p:cNvPr>
            <p:cNvSpPr txBox="1"/>
            <p:nvPr/>
          </p:nvSpPr>
          <p:spPr>
            <a:xfrm>
              <a:off x="9477456" y="5580150"/>
              <a:ext cx="19250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000" b="1" dirty="0"/>
                <a:t>Applications à la microrobotique</a:t>
              </a: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xmlns="" id="{DEF9F1FF-7EC2-4BAF-BEF4-4DE436CB3762}"/>
                </a:ext>
              </a:extLst>
            </p:cNvPr>
            <p:cNvGrpSpPr/>
            <p:nvPr/>
          </p:nvGrpSpPr>
          <p:grpSpPr>
            <a:xfrm>
              <a:off x="8460000" y="5760000"/>
              <a:ext cx="360000" cy="360000"/>
              <a:chOff x="8460000" y="5760000"/>
              <a:chExt cx="360000" cy="36000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xmlns="" id="{CFA1528C-64B5-4CFF-9EF1-4F01C1C1B5A7}"/>
                  </a:ext>
                </a:extLst>
              </p:cNvPr>
              <p:cNvCxnSpPr/>
              <p:nvPr/>
            </p:nvCxnSpPr>
            <p:spPr>
              <a:xfrm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0C0B65FB-ED15-45C3-B917-85E318E7D2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40000" y="5760000"/>
                <a:ext cx="0" cy="360000"/>
              </a:xfrm>
              <a:prstGeom prst="line">
                <a:avLst/>
              </a:prstGeom>
              <a:ln w="57150">
                <a:solidFill>
                  <a:srgbClr val="0053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37544</TotalTime>
  <Words>3812</Words>
  <Application>Microsoft Office PowerPoint</Application>
  <PresentationFormat>Widescreen</PresentationFormat>
  <Paragraphs>775</Paragraphs>
  <Slides>41</Slides>
  <Notes>41</Notes>
  <HiddenSlides>0</HiddenSlides>
  <MMClips>23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1412</cp:revision>
  <dcterms:created xsi:type="dcterms:W3CDTF">2017-10-25T09:06:20Z</dcterms:created>
  <dcterms:modified xsi:type="dcterms:W3CDTF">2021-09-29T14:10:12Z</dcterms:modified>
</cp:coreProperties>
</file>